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524" r:id="rId2"/>
    <p:sldId id="418" r:id="rId3"/>
    <p:sldId id="419" r:id="rId4"/>
    <p:sldId id="520" r:id="rId5"/>
    <p:sldId id="519" r:id="rId6"/>
    <p:sldId id="521" r:id="rId7"/>
    <p:sldId id="522" r:id="rId8"/>
    <p:sldId id="438" r:id="rId9"/>
    <p:sldId id="439" r:id="rId10"/>
    <p:sldId id="423" r:id="rId11"/>
    <p:sldId id="482" r:id="rId12"/>
    <p:sldId id="493" r:id="rId13"/>
    <p:sldId id="494" r:id="rId14"/>
    <p:sldId id="442" r:id="rId15"/>
    <p:sldId id="443" r:id="rId16"/>
    <p:sldId id="497" r:id="rId17"/>
    <p:sldId id="495" r:id="rId18"/>
    <p:sldId id="496" r:id="rId19"/>
    <p:sldId id="444" r:id="rId20"/>
    <p:sldId id="445" r:id="rId21"/>
    <p:sldId id="446" r:id="rId22"/>
    <p:sldId id="464" r:id="rId23"/>
    <p:sldId id="465" r:id="rId24"/>
    <p:sldId id="466" r:id="rId25"/>
    <p:sldId id="467" r:id="rId26"/>
    <p:sldId id="451" r:id="rId27"/>
    <p:sldId id="452" r:id="rId28"/>
    <p:sldId id="488" r:id="rId29"/>
    <p:sldId id="468" r:id="rId30"/>
    <p:sldId id="469" r:id="rId31"/>
    <p:sldId id="470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99" r:id="rId43"/>
    <p:sldId id="498" r:id="rId44"/>
    <p:sldId id="500" r:id="rId45"/>
    <p:sldId id="502" r:id="rId46"/>
    <p:sldId id="503" r:id="rId47"/>
    <p:sldId id="505" r:id="rId48"/>
    <p:sldId id="506" r:id="rId49"/>
    <p:sldId id="507" r:id="rId50"/>
    <p:sldId id="508" r:id="rId51"/>
    <p:sldId id="510" r:id="rId52"/>
    <p:sldId id="517" r:id="rId53"/>
    <p:sldId id="518" r:id="rId54"/>
    <p:sldId id="511" r:id="rId55"/>
    <p:sldId id="512" r:id="rId56"/>
    <p:sldId id="513" r:id="rId57"/>
    <p:sldId id="514" r:id="rId58"/>
    <p:sldId id="515" r:id="rId59"/>
    <p:sldId id="516" r:id="rId60"/>
    <p:sldId id="471" r:id="rId61"/>
    <p:sldId id="472" r:id="rId62"/>
    <p:sldId id="475" r:id="rId63"/>
    <p:sldId id="481" r:id="rId64"/>
    <p:sldId id="483" r:id="rId65"/>
    <p:sldId id="473" r:id="rId66"/>
    <p:sldId id="474" r:id="rId67"/>
    <p:sldId id="484" r:id="rId68"/>
    <p:sldId id="476" r:id="rId69"/>
    <p:sldId id="477" r:id="rId70"/>
    <p:sldId id="485" r:id="rId71"/>
    <p:sldId id="478" r:id="rId72"/>
    <p:sldId id="479" r:id="rId73"/>
    <p:sldId id="480" r:id="rId74"/>
    <p:sldId id="52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21" userDrawn="1">
          <p15:clr>
            <a:srgbClr val="A4A3A4"/>
          </p15:clr>
        </p15:guide>
        <p15:guide id="4" orient="horz" pos="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inten Hout" initials="QH" lastIdx="6" clrIdx="0">
    <p:extLst>
      <p:ext uri="{19B8F6BF-5375-455C-9EA6-DF929625EA0E}">
        <p15:presenceInfo xmlns:p15="http://schemas.microsoft.com/office/powerpoint/2012/main" userId="Quinten Hout" providerId="None"/>
      </p:ext>
    </p:extLst>
  </p:cmAuthor>
  <p:cmAuthor id="2" name="Serashree" initials="S" lastIdx="15" clrIdx="1"/>
  <p:cmAuthor id="3" name="admin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EC413"/>
    <a:srgbClr val="33A1CF"/>
    <a:srgbClr val="FFC000"/>
    <a:srgbClr val="10A5AC"/>
    <a:srgbClr val="22E0EA"/>
    <a:srgbClr val="292F77"/>
    <a:srgbClr val="1671AD"/>
    <a:srgbClr val="1547E9"/>
    <a:srgbClr val="C120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83867" autoAdjust="0"/>
  </p:normalViewPr>
  <p:slideViewPr>
    <p:cSldViewPr snapToGrid="0">
      <p:cViewPr varScale="1">
        <p:scale>
          <a:sx n="57" d="100"/>
          <a:sy n="57" d="100"/>
        </p:scale>
        <p:origin x="162" y="1206"/>
      </p:cViewPr>
      <p:guideLst>
        <p:guide orient="horz" pos="2160"/>
        <p:guide pos="3863"/>
        <p:guide pos="121"/>
        <p:guide orient="horz" pos="8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3192"/>
    </p:cViewPr>
  </p:sorter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D7C5-CA58-4A51-AA7C-DAEC289A084F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1C721-2D6C-4B68-86DB-8C01EC6B6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AF5A0-38FE-49ED-B38E-AEE3C3D41F7E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A8CD2-71B4-4308-A11B-B0CA8C4B8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8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22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1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507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62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75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67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0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60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20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342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09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0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 to GD: Please create these </a:t>
            </a:r>
            <a:r>
              <a:rPr lang="en-US" smtClean="0"/>
              <a:t>images again.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73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84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19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68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 to GD: Please create these images again.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68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8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354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748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503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911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223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223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49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22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2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76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7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8CD2-71B4-4308-A11B-B0CA8C4B8AB9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6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4900"/>
            <a:ext cx="12192000" cy="6731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074" y="477581"/>
            <a:ext cx="9144000" cy="95868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558529"/>
            <a:ext cx="9144000" cy="60789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FC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68800" y="6367560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Copyright</a:t>
            </a:r>
            <a:r>
              <a:rPr lang="en-US" sz="1400" baseline="0" dirty="0" smtClean="0">
                <a:solidFill>
                  <a:schemeClr val="bg1"/>
                </a:solidFill>
              </a:rPr>
              <a:t> 2015 InfoPro Learning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713" y="6201568"/>
            <a:ext cx="161448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285" y="-10886"/>
            <a:ext cx="12332569" cy="822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67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76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0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438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6240" y="-1"/>
            <a:ext cx="12192000" cy="609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40" y="-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9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5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5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8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8"/>
          <a:stretch/>
        </p:blipFill>
        <p:spPr>
          <a:xfrm>
            <a:off x="-103982" y="-217713"/>
            <a:ext cx="12295981" cy="70866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03982" y="6184900"/>
            <a:ext cx="12295982" cy="6731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5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65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07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88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65DB0-A170-41CB-A9ED-9E0CBF77F020}" type="datetimeFigureOut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FEDAF-FF7F-414A-8E65-6081495909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978">
            <a:off x="6315961" y="1271220"/>
            <a:ext cx="3360574" cy="4480766"/>
          </a:xfrm>
          <a:prstGeom prst="rect">
            <a:avLst/>
          </a:prstGeom>
          <a:ln w="127000" cmpd="thickThin">
            <a:solidFill>
              <a:srgbClr val="0070C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-5384" y="692727"/>
            <a:ext cx="6326909" cy="1054100"/>
          </a:xfrm>
          <a:prstGeom prst="rect">
            <a:avLst/>
          </a:prstGeom>
          <a:solidFill>
            <a:srgbClr val="0070C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WEB DESIGN </a:t>
            </a:r>
            <a:r>
              <a:rPr lang="en-US" sz="4000" b="1" dirty="0">
                <a:solidFill>
                  <a:schemeClr val="bg1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08317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D8">
            <a:alpha val="1568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6554" y="1041397"/>
            <a:ext cx="644050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Q</a:t>
            </a: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. </a:t>
            </a:r>
            <a:r>
              <a:rPr lang="en-GB" sz="1400" dirty="0"/>
              <a:t>Do I need to know HTML to understand the concept of CSS</a:t>
            </a:r>
            <a:r>
              <a:rPr lang="en-GB" sz="1400" dirty="0" smtClean="0"/>
              <a:t>?</a:t>
            </a:r>
          </a:p>
          <a:p>
            <a:pPr>
              <a:lnSpc>
                <a:spcPct val="150000"/>
              </a:lnSpc>
            </a:pPr>
            <a:endParaRPr lang="en-GB" sz="1400" dirty="0" smtClean="0"/>
          </a:p>
          <a:p>
            <a:r>
              <a:rPr lang="en-GB" sz="1400" dirty="0" smtClean="0"/>
              <a:t>A. Yes</a:t>
            </a:r>
            <a:r>
              <a:rPr lang="en-GB" sz="1400" dirty="0"/>
              <a:t>. It is essential to have </a:t>
            </a:r>
            <a:r>
              <a:rPr lang="en-GB" sz="1400" dirty="0" smtClean="0"/>
              <a:t>a working knowledge of </a:t>
            </a:r>
            <a:r>
              <a:rPr lang="en-GB" sz="1400" dirty="0"/>
              <a:t>HTML to be </a:t>
            </a:r>
            <a:r>
              <a:rPr lang="en-GB" sz="1400" dirty="0" smtClean="0"/>
              <a:t>able </a:t>
            </a:r>
            <a:r>
              <a:rPr lang="en-GB" sz="1400" dirty="0"/>
              <a:t>to </a:t>
            </a:r>
            <a:r>
              <a:rPr lang="en-GB" sz="1400" dirty="0" smtClean="0"/>
              <a:t>write </a:t>
            </a:r>
            <a:r>
              <a:rPr lang="en-GB" sz="1400" dirty="0"/>
              <a:t>instructions/rules </a:t>
            </a:r>
            <a:r>
              <a:rPr lang="en-GB" sz="1400" dirty="0" smtClean="0"/>
              <a:t>for a </a:t>
            </a:r>
            <a:r>
              <a:rPr lang="en-GB" sz="1400" dirty="0"/>
              <a:t>CSS</a:t>
            </a:r>
            <a:r>
              <a:rPr lang="en-GB" sz="1400" dirty="0" smtClean="0"/>
              <a:t>.</a:t>
            </a:r>
          </a:p>
          <a:p>
            <a:endParaRPr lang="en-GB" sz="1400" dirty="0" smtClean="0"/>
          </a:p>
          <a:p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Q</a:t>
            </a: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. Must I be logged onto the Internet to do this?  </a:t>
            </a:r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Will </a:t>
            </a: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learning </a:t>
            </a:r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this increase </a:t>
            </a: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my Internet usage </a:t>
            </a:r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cost?</a:t>
            </a:r>
          </a:p>
          <a:p>
            <a:endParaRPr lang="en-US" sz="14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A. Neither. You will write/work offline.</a:t>
            </a:r>
          </a:p>
          <a:p>
            <a:endParaRPr lang="en-US" sz="14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Q. Do I need some sort of expensive program to help me </a:t>
            </a:r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/>
            </a:r>
            <a:b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</a:br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write this?</a:t>
            </a:r>
          </a:p>
          <a:p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/>
            </a:r>
            <a:b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</a:br>
            <a:r>
              <a:rPr lang="en-US" sz="14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A</a:t>
            </a: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</a:rPr>
              <a:t>. No. You will write using Notepad or WordPad.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82"/>
          <a:stretch/>
        </p:blipFill>
        <p:spPr>
          <a:xfrm>
            <a:off x="6633614" y="1030222"/>
            <a:ext cx="5569918" cy="50576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FREQUENTLY ASKED QUESTIONS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 smtClean="0">
                <a:solidFill>
                  <a:prstClr val="black"/>
                </a:solidFill>
              </a:rPr>
              <a:t>    </a:t>
            </a:r>
            <a:r>
              <a:rPr lang="en-US" b="1" dirty="0" smtClean="0">
                <a:solidFill>
                  <a:prstClr val="black"/>
                </a:solidFill>
              </a:rPr>
              <a:t>   FAQs</a:t>
            </a:r>
            <a:endParaRPr lang="en-US" sz="2800" b="1" dirty="0">
              <a:solidFill>
                <a:prstClr val="black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58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9878" y="0"/>
            <a:ext cx="12192000" cy="6063175"/>
          </a:xfrm>
          <a:prstGeom prst="rect">
            <a:avLst/>
          </a:prstGeom>
          <a:solidFill>
            <a:schemeClr val="accent4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0663" y="2396087"/>
            <a:ext cx="6230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DEFINING STYLES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89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229" y="2745675"/>
            <a:ext cx="6073021" cy="18237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INTRODUCTION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0" y="2012947"/>
            <a:ext cx="454256" cy="35379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09526" y="2401591"/>
            <a:ext cx="5431233" cy="801004"/>
            <a:chOff x="3871068" y="1199964"/>
            <a:chExt cx="5431233" cy="801004"/>
          </a:xfrm>
        </p:grpSpPr>
        <p:grpSp>
          <p:nvGrpSpPr>
            <p:cNvPr id="27" name="Group 26"/>
            <p:cNvGrpSpPr/>
            <p:nvPr/>
          </p:nvGrpSpPr>
          <p:grpSpPr>
            <a:xfrm>
              <a:off x="3871068" y="1199964"/>
              <a:ext cx="5431233" cy="801004"/>
              <a:chOff x="3871068" y="1199964"/>
              <a:chExt cx="5431233" cy="801004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4458096" y="1293879"/>
                <a:ext cx="4844205" cy="625627"/>
              </a:xfrm>
              <a:prstGeom prst="roundRect">
                <a:avLst/>
              </a:prstGeom>
              <a:solidFill>
                <a:srgbClr val="FF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871068" y="1199964"/>
                <a:ext cx="801004" cy="801004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792154" y="1419768"/>
              <a:ext cx="3881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Styles are added to HTML to solve different issues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41146" y="3276790"/>
            <a:ext cx="5234912" cy="801004"/>
            <a:chOff x="4622496" y="2180215"/>
            <a:chExt cx="5234912" cy="801004"/>
          </a:xfrm>
        </p:grpSpPr>
        <p:grpSp>
          <p:nvGrpSpPr>
            <p:cNvPr id="32" name="Group 31"/>
            <p:cNvGrpSpPr/>
            <p:nvPr/>
          </p:nvGrpSpPr>
          <p:grpSpPr>
            <a:xfrm>
              <a:off x="4622496" y="2180215"/>
              <a:ext cx="5234912" cy="801004"/>
              <a:chOff x="4622496" y="2180215"/>
              <a:chExt cx="5234912" cy="801004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4622496" y="2267904"/>
                <a:ext cx="4846320" cy="625627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9056404" y="2180215"/>
                <a:ext cx="801004" cy="801004"/>
              </a:xfrm>
              <a:prstGeom prst="ellipse">
                <a:avLst/>
              </a:prstGeom>
              <a:solidFill>
                <a:srgbClr val="00B050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>2</a:t>
                </a:r>
                <a:endParaRPr lang="en-US" sz="2000" b="1" dirty="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792154" y="2412142"/>
              <a:ext cx="33683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External Style Sheets are stored in CSS files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09526" y="4164596"/>
            <a:ext cx="5418065" cy="801004"/>
            <a:chOff x="3824176" y="3163271"/>
            <a:chExt cx="5418065" cy="801004"/>
          </a:xfrm>
        </p:grpSpPr>
        <p:grpSp>
          <p:nvGrpSpPr>
            <p:cNvPr id="37" name="Group 36"/>
            <p:cNvGrpSpPr/>
            <p:nvPr/>
          </p:nvGrpSpPr>
          <p:grpSpPr>
            <a:xfrm>
              <a:off x="3824176" y="3163271"/>
              <a:ext cx="5418065" cy="801004"/>
              <a:chOff x="3824176" y="3163271"/>
              <a:chExt cx="5418065" cy="801004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4395921" y="3257185"/>
                <a:ext cx="4846320" cy="62179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824176" y="3163271"/>
                <a:ext cx="801004" cy="801004"/>
              </a:xfrm>
              <a:prstGeom prst="ellipse">
                <a:avLst/>
              </a:prstGeom>
              <a:solidFill>
                <a:schemeClr val="accent5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>3</a:t>
                </a:r>
                <a:endParaRPr lang="en-US" sz="2000" b="1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792154" y="3388999"/>
              <a:ext cx="1583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Saves a lot of work</a:t>
              </a:r>
            </a:p>
          </p:txBody>
        </p:sp>
      </p:grpSp>
      <p:pic>
        <p:nvPicPr>
          <p:cNvPr id="61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756" y="1723393"/>
            <a:ext cx="1435608" cy="4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235" y="1599054"/>
            <a:ext cx="1435829" cy="405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Isosceles Triangle 62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Why </a:t>
            </a:r>
            <a:r>
              <a:rPr lang="en-US" b="1" dirty="0">
                <a:solidFill>
                  <a:prstClr val="black"/>
                </a:solidFill>
              </a:rPr>
              <a:t>Use CSS 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78" y="1217133"/>
            <a:ext cx="4462577" cy="44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2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58702" y="1054239"/>
            <a:ext cx="28497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/>
              <a:t> </a:t>
            </a:r>
            <a:r>
              <a:rPr lang="en-US" sz="1600" b="1" dirty="0" smtClean="0"/>
              <a:t>Example: A Web Page with CSS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033766" y="1054239"/>
            <a:ext cx="3141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/>
              <a:t> </a:t>
            </a:r>
            <a:r>
              <a:rPr lang="en-US" sz="1600" b="1" dirty="0" smtClean="0"/>
              <a:t>Example: A Web Page without CSS</a:t>
            </a:r>
            <a:endParaRPr lang="en-US" sz="1600" dirty="0"/>
          </a:p>
        </p:txBody>
      </p:sp>
      <p:pic>
        <p:nvPicPr>
          <p:cNvPr id="1026" name="Picture 2" descr="http://homepages.gac.edu/~hvidsten/courses/FTS2012/projects/Proj4-CSS/initialPag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457" y="1552713"/>
            <a:ext cx="3991532" cy="40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2383" y="1552713"/>
            <a:ext cx="3212655" cy="40867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INTRODUCTION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95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WHY DEFINE CSS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?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372157" y="1125813"/>
            <a:ext cx="2025094" cy="2025094"/>
          </a:xfrm>
          <a:prstGeom prst="roundRect">
            <a:avLst>
              <a:gd name="adj" fmla="val 81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file </a:t>
            </a:r>
            <a:r>
              <a:rPr lang="en-US" sz="1400" dirty="0"/>
              <a:t>does </a:t>
            </a:r>
            <a:r>
              <a:rPr lang="en-US" dirty="0"/>
              <a:t>all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34450" y="1135961"/>
            <a:ext cx="2025094" cy="2025094"/>
          </a:xfrm>
          <a:prstGeom prst="roundRect">
            <a:avLst>
              <a:gd name="adj" fmla="val 811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Easy maintenance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72157" y="3293718"/>
            <a:ext cx="2025094" cy="2025094"/>
          </a:xfrm>
          <a:prstGeom prst="roundRect">
            <a:avLst>
              <a:gd name="adj" fmla="val 811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Reduction in the size of webpage file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34450" y="3303866"/>
            <a:ext cx="2025094" cy="2025094"/>
          </a:xfrm>
          <a:prstGeom prst="roundRect">
            <a:avLst>
              <a:gd name="adj" fmla="val 81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Faster downloading and rendering of webpages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78" y="1217133"/>
            <a:ext cx="4462577" cy="44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08749" y="3917968"/>
            <a:ext cx="6103561" cy="2131485"/>
          </a:xfrm>
          <a:prstGeom prst="roundRect">
            <a:avLst>
              <a:gd name="adj" fmla="val 68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2625" y="4566194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 {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color: blue; text-align: left;}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2625" y="5040568"/>
            <a:ext cx="2770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h1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{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color: black; font-size: 14px;}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2625" y="5454752"/>
            <a:ext cx="50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p {background-color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: #e0ffff;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font-family: Times New Roman;}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85106" y="3934748"/>
            <a:ext cx="5409127" cy="2102491"/>
          </a:xfrm>
          <a:prstGeom prst="roundRect">
            <a:avLst>
              <a:gd name="adj" fmla="val 65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6888963" y="3519446"/>
            <a:ext cx="4464000" cy="1127724"/>
            <a:chOff x="7084961" y="545239"/>
            <a:chExt cx="4464000" cy="1127724"/>
          </a:xfrm>
        </p:grpSpPr>
        <p:sp>
          <p:nvSpPr>
            <p:cNvPr id="11" name="TextBox 10"/>
            <p:cNvSpPr txBox="1"/>
            <p:nvPr/>
          </p:nvSpPr>
          <p:spPr>
            <a:xfrm>
              <a:off x="7578301" y="945349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latin typeface="Arial" pitchFamily="34" charset="0"/>
                  <a:cs typeface="Arial" pitchFamily="34" charset="0"/>
                </a:rPr>
                <a:t>selector { property( ): value; } 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650051" y="1472908"/>
              <a:ext cx="2808000" cy="0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084961" y="753645"/>
              <a:ext cx="4464000" cy="0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335745" y="1272853"/>
              <a:ext cx="1436612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IN" sz="2000" b="1" i="1" dirty="0" smtClean="0">
                  <a:latin typeface="Times New Roman" pitchFamily="18" charset="0"/>
                  <a:cs typeface="Times New Roman" pitchFamily="18" charset="0"/>
                </a:rPr>
                <a:t>Declaration</a:t>
              </a:r>
              <a:endParaRPr lang="en-US" sz="20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16306" y="545239"/>
              <a:ext cx="683200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IN" sz="2000" b="1" i="1" dirty="0" smtClean="0">
                  <a:latin typeface="Times New Roman" pitchFamily="18" charset="0"/>
                  <a:cs typeface="Times New Roman" pitchFamily="18" charset="0"/>
                </a:rPr>
                <a:t>Rule</a:t>
              </a:r>
              <a:endParaRPr lang="en-US" sz="20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74142" y="2494279"/>
            <a:ext cx="132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Example: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48790" y="2939167"/>
            <a:ext cx="192787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t</a:t>
            </a:r>
            <a:r>
              <a:rPr lang="en-IN" dirty="0" smtClean="0"/>
              <a:t>d {width : 36px; }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SYNTAX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A </a:t>
            </a:r>
            <a:r>
              <a:rPr lang="en-US" b="1" dirty="0">
                <a:solidFill>
                  <a:prstClr val="black"/>
                </a:solidFill>
              </a:rPr>
              <a:t>CSS </a:t>
            </a:r>
            <a:r>
              <a:rPr lang="en-US" b="1" dirty="0" smtClean="0">
                <a:solidFill>
                  <a:prstClr val="black"/>
                </a:solidFill>
              </a:rPr>
              <a:t>rule </a:t>
            </a:r>
            <a:r>
              <a:rPr lang="en-US" b="1" dirty="0">
                <a:solidFill>
                  <a:prstClr val="black"/>
                </a:solidFill>
              </a:rPr>
              <a:t>or style has </a:t>
            </a:r>
            <a:r>
              <a:rPr lang="en-US" b="1" dirty="0" smtClean="0">
                <a:solidFill>
                  <a:prstClr val="black"/>
                </a:solidFill>
              </a:rPr>
              <a:t> two </a:t>
            </a:r>
            <a:r>
              <a:rPr lang="en-US" b="1" dirty="0">
                <a:solidFill>
                  <a:prstClr val="black"/>
                </a:solidFill>
              </a:rPr>
              <a:t>parts: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93129" y="1616631"/>
            <a:ext cx="4007421" cy="801004"/>
            <a:chOff x="3871068" y="1199964"/>
            <a:chExt cx="4007421" cy="801004"/>
          </a:xfrm>
        </p:grpSpPr>
        <p:grpSp>
          <p:nvGrpSpPr>
            <p:cNvPr id="28" name="Group 27"/>
            <p:cNvGrpSpPr/>
            <p:nvPr/>
          </p:nvGrpSpPr>
          <p:grpSpPr>
            <a:xfrm>
              <a:off x="3871068" y="1199964"/>
              <a:ext cx="4007421" cy="801004"/>
              <a:chOff x="3871068" y="1199964"/>
              <a:chExt cx="4007421" cy="801004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138013" y="1293879"/>
                <a:ext cx="3740476" cy="625627"/>
              </a:xfrm>
              <a:prstGeom prst="roundRect">
                <a:avLst/>
              </a:prstGeom>
              <a:solidFill>
                <a:srgbClr val="FF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871068" y="1199964"/>
                <a:ext cx="801004" cy="801004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792154" y="1419768"/>
              <a:ext cx="8767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Selector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72625" y="2558662"/>
            <a:ext cx="4027925" cy="801004"/>
            <a:chOff x="3824176" y="3163271"/>
            <a:chExt cx="4027925" cy="801004"/>
          </a:xfrm>
        </p:grpSpPr>
        <p:grpSp>
          <p:nvGrpSpPr>
            <p:cNvPr id="33" name="Group 32"/>
            <p:cNvGrpSpPr/>
            <p:nvPr/>
          </p:nvGrpSpPr>
          <p:grpSpPr>
            <a:xfrm>
              <a:off x="3824176" y="3163271"/>
              <a:ext cx="4027925" cy="801004"/>
              <a:chOff x="3824176" y="3163271"/>
              <a:chExt cx="4027925" cy="801004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4091121" y="3257186"/>
                <a:ext cx="3760980" cy="62562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824176" y="3163271"/>
                <a:ext cx="801004" cy="801004"/>
              </a:xfrm>
              <a:prstGeom prst="ellipse">
                <a:avLst/>
              </a:prstGeom>
              <a:solidFill>
                <a:schemeClr val="accent5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>3</a:t>
                </a:r>
                <a:endParaRPr lang="en-US" sz="2000" b="1" dirty="0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4696904" y="3388999"/>
              <a:ext cx="3037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Property: Value Pair (Declaration)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2625" y="4101712"/>
            <a:ext cx="981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EXAMPLES</a:t>
            </a:r>
            <a:endParaRPr lang="en-US" b="1" dirty="0"/>
          </a:p>
        </p:txBody>
      </p:sp>
      <p:sp>
        <p:nvSpPr>
          <p:cNvPr id="39" name="Isosceles Triangle 38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/>
      <p:bldP spid="34" grpId="0"/>
      <p:bldP spid="35" grpId="0"/>
      <p:bldP spid="5" grpId="0" animBg="1"/>
      <p:bldP spid="8" grpId="0"/>
      <p:bldP spid="9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8197" y="1108985"/>
            <a:ext cx="5925768" cy="420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Selectors are basic patterns that help you style your sheet.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716" y="1399062"/>
            <a:ext cx="10643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We have various selectors to implement the rules but the  most common are  class and id selectors.  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INTRODUCTION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SELECTORS</a:t>
            </a:r>
            <a:endParaRPr lang="en-US" b="1" dirty="0">
              <a:solidFill>
                <a:prstClr val="black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68401" y="2738735"/>
            <a:ext cx="3478631" cy="2781300"/>
            <a:chOff x="1568401" y="2738735"/>
            <a:chExt cx="3478631" cy="2781300"/>
          </a:xfrm>
        </p:grpSpPr>
        <p:sp>
          <p:nvSpPr>
            <p:cNvPr id="3" name="Rectangle 2"/>
            <p:cNvSpPr/>
            <p:nvPr/>
          </p:nvSpPr>
          <p:spPr>
            <a:xfrm>
              <a:off x="1568401" y="2738735"/>
              <a:ext cx="3478631" cy="2781300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23545" y="3481685"/>
              <a:ext cx="3128212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400" dirty="0"/>
                <a:t>.intro { </a:t>
              </a:r>
              <a:br>
                <a:rPr lang="en-US" sz="1400" dirty="0"/>
              </a:br>
              <a:r>
                <a:rPr lang="en-US" sz="1400" dirty="0"/>
                <a:t>    background-color: yellow;</a:t>
              </a:r>
              <a:br>
                <a:rPr lang="en-US" sz="1400" dirty="0"/>
              </a:br>
              <a:r>
                <a:rPr lang="en-US" sz="1400" dirty="0"/>
                <a:t>}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597461" y="2783739"/>
              <a:ext cx="3410088" cy="590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 A CLASS =“intro”: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02672" y="4738063"/>
              <a:ext cx="3410088" cy="7524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Image  reflecting following code Output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313373" y="2738735"/>
            <a:ext cx="3478631" cy="2781300"/>
            <a:chOff x="7313373" y="2738735"/>
            <a:chExt cx="3478631" cy="2781300"/>
          </a:xfrm>
        </p:grpSpPr>
        <p:sp>
          <p:nvSpPr>
            <p:cNvPr id="13" name="Rectangle 12"/>
            <p:cNvSpPr/>
            <p:nvPr/>
          </p:nvSpPr>
          <p:spPr>
            <a:xfrm>
              <a:off x="7349467" y="3481685"/>
              <a:ext cx="3128212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400" dirty="0" smtClean="0"/>
                <a:t>#</a:t>
              </a:r>
              <a:r>
                <a:rPr lang="en-US" sz="1400" dirty="0"/>
                <a:t>n</a:t>
              </a:r>
              <a:r>
                <a:rPr lang="en-US" sz="1400" dirty="0" smtClean="0"/>
                <a:t>ame</a:t>
              </a:r>
              <a:r>
                <a:rPr lang="en-US" sz="1400" dirty="0"/>
                <a:t> { </a:t>
              </a:r>
              <a:br>
                <a:rPr lang="en-US" sz="1400" dirty="0"/>
              </a:br>
              <a:r>
                <a:rPr lang="en-US" sz="1400" dirty="0"/>
                <a:t>    background-color: yellow;</a:t>
              </a:r>
              <a:br>
                <a:rPr lang="en-US" sz="1400" dirty="0"/>
              </a:br>
              <a:r>
                <a:rPr lang="en-US" sz="1400" dirty="0"/>
                <a:t>}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13373" y="2738735"/>
              <a:ext cx="3467100" cy="590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FOR styling element id = “name”:</a:t>
              </a:r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24437" y="4845811"/>
              <a:ext cx="3467100" cy="6245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Image  reflecting following code Output </a:t>
              </a:r>
              <a:endParaRPr lang="en-US" sz="1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13373" y="2738735"/>
              <a:ext cx="3478631" cy="2781300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Isosceles Triangle 23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75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854" y="2182119"/>
            <a:ext cx="4512623" cy="2217621"/>
            <a:chOff x="532856" y="2182119"/>
            <a:chExt cx="4512623" cy="2217621"/>
          </a:xfrm>
        </p:grpSpPr>
        <p:sp>
          <p:nvSpPr>
            <p:cNvPr id="2" name="Flowchart: Punched Tape 1"/>
            <p:cNvSpPr/>
            <p:nvPr/>
          </p:nvSpPr>
          <p:spPr>
            <a:xfrm>
              <a:off x="532856" y="2182119"/>
              <a:ext cx="4512623" cy="221762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9266" y="2879120"/>
              <a:ext cx="4159801" cy="1021556"/>
            </a:xfrm>
            <a:prstGeom prst="round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Write code to create a similar web page as shown in the image  using CSS sheet code. 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6096000" y="1272325"/>
            <a:ext cx="5235010" cy="46437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INTRODUCTION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        Example</a:t>
            </a:r>
            <a:r>
              <a:rPr lang="en-US" b="1" dirty="0">
                <a:solidFill>
                  <a:prstClr val="black"/>
                </a:solidFill>
              </a:rPr>
              <a:t>: A Web Page with </a:t>
            </a:r>
            <a:r>
              <a:rPr lang="en-US" b="1" dirty="0" smtClean="0">
                <a:solidFill>
                  <a:prstClr val="black"/>
                </a:solidFill>
              </a:rPr>
              <a:t>CSS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6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71628" y="3980716"/>
            <a:ext cx="5135151" cy="1839400"/>
            <a:chOff x="1017625" y="3835988"/>
            <a:chExt cx="5135151" cy="1839400"/>
          </a:xfrm>
        </p:grpSpPr>
        <p:sp>
          <p:nvSpPr>
            <p:cNvPr id="13" name="Rounded Rectangle 12"/>
            <p:cNvSpPr/>
            <p:nvPr/>
          </p:nvSpPr>
          <p:spPr>
            <a:xfrm>
              <a:off x="1017625" y="3835988"/>
              <a:ext cx="5135151" cy="1839400"/>
            </a:xfrm>
            <a:prstGeom prst="roundRect">
              <a:avLst>
                <a:gd name="adj" fmla="val 45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C:\Users\12789\Desktop\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335" y="3920065"/>
              <a:ext cx="5015662" cy="1682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6613927" y="1656617"/>
            <a:ext cx="5049898" cy="1982393"/>
            <a:chOff x="7007947" y="2735166"/>
            <a:chExt cx="4134283" cy="1622958"/>
          </a:xfrm>
        </p:grpSpPr>
        <p:sp>
          <p:nvSpPr>
            <p:cNvPr id="8" name="Rectangle 7"/>
            <p:cNvSpPr/>
            <p:nvPr/>
          </p:nvSpPr>
          <p:spPr>
            <a:xfrm>
              <a:off x="7007947" y="2735166"/>
              <a:ext cx="4134283" cy="162295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7137010" y="3213116"/>
              <a:ext cx="3785136" cy="9541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400" dirty="0"/>
                <a:t>Inside a &lt; style &gt; element, which sits inside the &lt; head &gt; element of a document</a:t>
              </a:r>
            </a:p>
            <a:p>
              <a:r>
                <a:rPr lang="en-US" sz="1400" dirty="0"/>
                <a:t>As a value of a style attribute on any element that can carry the style attribute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126521" y="2743404"/>
              <a:ext cx="3704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Where to add CSS Rules</a:t>
              </a:r>
              <a:endParaRPr lang="en-US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INTRODUCTION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6740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INHERITANCE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13744" y="1562912"/>
            <a:ext cx="5135151" cy="2108182"/>
          </a:xfrm>
          <a:prstGeom prst="roundRect">
            <a:avLst>
              <a:gd name="adj" fmla="val 418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CSS properties that are set on an element through the cascade, can be inherited by the child elements of that element. For instance, if a div element has font-size 30px then, assuming that none  of the font-size declarations have been explicitly defined, a children will inherit that font-size value.</a:t>
            </a:r>
          </a:p>
        </p:txBody>
      </p:sp>
      <p:sp>
        <p:nvSpPr>
          <p:cNvPr id="15" name="Isosceles Triangle 14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56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>
            <a:off x="2815836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895965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154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Padding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6976094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2815836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52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19" name="Round Same Side Corner Rectangle 18"/>
          <p:cNvSpPr/>
          <p:nvPr/>
        </p:nvSpPr>
        <p:spPr>
          <a:xfrm>
            <a:off x="4903690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F6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75279" y="2124164"/>
            <a:ext cx="2054546" cy="1120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 Same Side Corner Rectangle 20"/>
          <p:cNvSpPr/>
          <p:nvPr/>
        </p:nvSpPr>
        <p:spPr>
          <a:xfrm>
            <a:off x="6976094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B0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2" name="Round Same Side Corner Rectangle 21"/>
          <p:cNvSpPr/>
          <p:nvPr/>
        </p:nvSpPr>
        <p:spPr>
          <a:xfrm>
            <a:off x="5921230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Font</a:t>
            </a:r>
          </a:p>
        </p:txBody>
      </p:sp>
      <p:sp>
        <p:nvSpPr>
          <p:cNvPr id="23" name="Round Same Side Corner Rectangle 22"/>
          <p:cNvSpPr/>
          <p:nvPr/>
        </p:nvSpPr>
        <p:spPr>
          <a:xfrm>
            <a:off x="3830764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9865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4" r="31095"/>
          <a:stretch/>
        </p:blipFill>
        <p:spPr>
          <a:xfrm>
            <a:off x="0" y="-19050"/>
            <a:ext cx="12192000" cy="613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622147"/>
            <a:ext cx="8337924" cy="1107996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C000"/>
                </a:solidFill>
                <a:latin typeface="Calibri" panose="020F0502020204030204" pitchFamily="34" charset="0"/>
                <a:cs typeface="Segoe UI Light" panose="020B0502040204020203" pitchFamily="34" charset="0"/>
              </a:rPr>
              <a:t>INTRODUCTION</a:t>
            </a:r>
            <a:r>
              <a:rPr 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Segoe UI Light" panose="020B0502040204020203" pitchFamily="34" charset="0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cs typeface="Segoe UI Light" panose="020B0502040204020203" pitchFamily="34" charset="0"/>
              </a:rPr>
              <a:t>TO CSS</a:t>
            </a:r>
          </a:p>
        </p:txBody>
      </p:sp>
    </p:spTree>
    <p:extLst>
      <p:ext uri="{BB962C8B-B14F-4D97-AF65-F5344CB8AC3E}">
        <p14:creationId xmlns:p14="http://schemas.microsoft.com/office/powerpoint/2010/main" val="180939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16740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TEXT PROPERTIES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6384" y="1133975"/>
            <a:ext cx="6559667" cy="43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The various text formatting properties that can be applied using CSS are: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044704" y="1788169"/>
            <a:ext cx="10126957" cy="42861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32753" y="1425019"/>
            <a:ext cx="2904807" cy="777838"/>
            <a:chOff x="649432" y="1627520"/>
            <a:chExt cx="2904807" cy="777838"/>
          </a:xfrm>
        </p:grpSpPr>
        <p:sp>
          <p:nvSpPr>
            <p:cNvPr id="16" name="Rounded Rectangle 15"/>
            <p:cNvSpPr/>
            <p:nvPr/>
          </p:nvSpPr>
          <p:spPr>
            <a:xfrm>
              <a:off x="720488" y="1701184"/>
              <a:ext cx="2833751" cy="60648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I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  </a:t>
              </a:r>
              <a:r>
                <a:rPr lang="en-IN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Color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9432" y="1627520"/>
              <a:ext cx="795828" cy="777838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77" y="1876947"/>
              <a:ext cx="458176" cy="30887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413152" y="2148473"/>
            <a:ext cx="2920849" cy="777838"/>
            <a:chOff x="2257135" y="2243592"/>
            <a:chExt cx="3055051" cy="890955"/>
          </a:xfrm>
        </p:grpSpPr>
        <p:grpSp>
          <p:nvGrpSpPr>
            <p:cNvPr id="19" name="Group 18"/>
            <p:cNvGrpSpPr/>
            <p:nvPr/>
          </p:nvGrpSpPr>
          <p:grpSpPr>
            <a:xfrm>
              <a:off x="2257135" y="2243592"/>
              <a:ext cx="3055051" cy="890955"/>
              <a:chOff x="2257135" y="2243592"/>
              <a:chExt cx="3055051" cy="890955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2603857" y="2291219"/>
                <a:ext cx="2708329" cy="694684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en-IN" sz="1400" dirty="0">
                    <a:solidFill>
                      <a:schemeClr val="bg1"/>
                    </a:solidFill>
                  </a:rPr>
                  <a:t>Alignment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257135" y="2243592"/>
                <a:ext cx="832394" cy="890955"/>
              </a:xfrm>
              <a:prstGeom prst="ellipse">
                <a:avLst/>
              </a:prstGeom>
              <a:solidFill>
                <a:srgbClr val="C00000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203" y="2512171"/>
              <a:ext cx="454255" cy="35379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084724" y="2871927"/>
            <a:ext cx="2920849" cy="777838"/>
            <a:chOff x="1675582" y="3261151"/>
            <a:chExt cx="2777999" cy="890955"/>
          </a:xfrm>
        </p:grpSpPr>
        <p:grpSp>
          <p:nvGrpSpPr>
            <p:cNvPr id="24" name="Group 23"/>
            <p:cNvGrpSpPr/>
            <p:nvPr/>
          </p:nvGrpSpPr>
          <p:grpSpPr>
            <a:xfrm>
              <a:off x="1675582" y="3261151"/>
              <a:ext cx="2777999" cy="890955"/>
              <a:chOff x="1675582" y="3261151"/>
              <a:chExt cx="2777999" cy="890955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992166" y="3308778"/>
                <a:ext cx="2461415" cy="694684"/>
              </a:xfrm>
              <a:prstGeom prst="roundRect">
                <a:avLst/>
              </a:prstGeom>
              <a:solidFill>
                <a:srgbClr val="1547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en-IN" sz="1400" dirty="0">
                    <a:solidFill>
                      <a:schemeClr val="bg1"/>
                    </a:solidFill>
                  </a:rPr>
                  <a:t>Decoration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75582" y="3261151"/>
                <a:ext cx="756907" cy="890955"/>
              </a:xfrm>
              <a:prstGeom prst="ellipse">
                <a:avLst/>
              </a:prstGeom>
              <a:solidFill>
                <a:srgbClr val="1547E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548" y="3533557"/>
              <a:ext cx="454255" cy="353796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5786191" y="3595381"/>
            <a:ext cx="2920848" cy="777838"/>
            <a:chOff x="2473129" y="4216830"/>
            <a:chExt cx="2817797" cy="890955"/>
          </a:xfrm>
        </p:grpSpPr>
        <p:grpSp>
          <p:nvGrpSpPr>
            <p:cNvPr id="29" name="Group 28"/>
            <p:cNvGrpSpPr/>
            <p:nvPr/>
          </p:nvGrpSpPr>
          <p:grpSpPr>
            <a:xfrm>
              <a:off x="2473129" y="4216830"/>
              <a:ext cx="2817797" cy="890955"/>
              <a:chOff x="2473129" y="4216830"/>
              <a:chExt cx="2817797" cy="890955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2870710" y="4264457"/>
                <a:ext cx="2420216" cy="694684"/>
              </a:xfrm>
              <a:prstGeom prst="round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en-IN" sz="1400" dirty="0">
                    <a:solidFill>
                      <a:schemeClr val="bg1"/>
                    </a:solidFill>
                  </a:rPr>
                  <a:t>Transformation</a:t>
                </a: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473129" y="4216830"/>
                <a:ext cx="767750" cy="890955"/>
              </a:xfrm>
              <a:prstGeom prst="ellipse">
                <a:avLst/>
              </a:prstGeom>
              <a:solidFill>
                <a:srgbClr val="C55A1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095" y="4442028"/>
              <a:ext cx="454256" cy="353796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7503313" y="4318835"/>
            <a:ext cx="2920847" cy="777838"/>
            <a:chOff x="1724887" y="5120679"/>
            <a:chExt cx="2817797" cy="890955"/>
          </a:xfrm>
        </p:grpSpPr>
        <p:grpSp>
          <p:nvGrpSpPr>
            <p:cNvPr id="34" name="Group 33"/>
            <p:cNvGrpSpPr/>
            <p:nvPr/>
          </p:nvGrpSpPr>
          <p:grpSpPr>
            <a:xfrm>
              <a:off x="1724887" y="5120679"/>
              <a:ext cx="2817797" cy="890955"/>
              <a:chOff x="1724887" y="5120679"/>
              <a:chExt cx="2817797" cy="890955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2122468" y="5168306"/>
                <a:ext cx="2420216" cy="694684"/>
              </a:xfrm>
              <a:prstGeom prst="roundRect">
                <a:avLst/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en-I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Indentation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724887" y="5120679"/>
                <a:ext cx="767751" cy="890955"/>
              </a:xfrm>
              <a:prstGeom prst="ellipse">
                <a:avLst/>
              </a:prstGeom>
              <a:solidFill>
                <a:srgbClr val="CCFF66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603" y="5363234"/>
              <a:ext cx="454256" cy="353796"/>
            </a:xfrm>
            <a:prstGeom prst="rect">
              <a:avLst/>
            </a:prstGeom>
          </p:spPr>
        </p:pic>
      </p:grpSp>
      <p:sp>
        <p:nvSpPr>
          <p:cNvPr id="38" name="Isosceles Triangle 37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20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274917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55191" y="2235308"/>
            <a:ext cx="3804514" cy="2281342"/>
            <a:chOff x="655191" y="2235308"/>
            <a:chExt cx="3804514" cy="2281342"/>
          </a:xfrm>
        </p:grpSpPr>
        <p:sp>
          <p:nvSpPr>
            <p:cNvPr id="13" name="Rounded Rectangle 12"/>
            <p:cNvSpPr/>
            <p:nvPr/>
          </p:nvSpPr>
          <p:spPr>
            <a:xfrm>
              <a:off x="655191" y="2235308"/>
              <a:ext cx="3804514" cy="2281342"/>
            </a:xfrm>
            <a:prstGeom prst="roundRect">
              <a:avLst>
                <a:gd name="adj" fmla="val 2603"/>
              </a:avLst>
            </a:prstGeom>
            <a:solidFill>
              <a:srgbClr val="92D050"/>
            </a:solidFill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85641" y="2504575"/>
              <a:ext cx="1066788" cy="25225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024297" y="2409080"/>
              <a:ext cx="261832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/>
                <a:t>C</a:t>
              </a:r>
              <a:r>
                <a:rPr lang="en-US" sz="1400" dirty="0" smtClean="0"/>
                <a:t>olor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Alignment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Decoration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Transformation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Indentation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7634290" y="2266739"/>
            <a:ext cx="358303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body {</a:t>
            </a:r>
            <a:br>
              <a:rPr lang="en-IN" sz="1400" dirty="0"/>
            </a:br>
            <a:r>
              <a:rPr lang="en-IN" sz="1400" dirty="0"/>
              <a:t>    </a:t>
            </a:r>
            <a:r>
              <a:rPr lang="en-US" sz="1400" dirty="0" smtClean="0"/>
              <a:t>color</a:t>
            </a:r>
            <a:r>
              <a:rPr lang="en-IN" sz="1400" dirty="0" smtClean="0"/>
              <a:t>:</a:t>
            </a:r>
            <a:r>
              <a:rPr lang="en-IN" sz="1400" dirty="0"/>
              <a:t> </a:t>
            </a:r>
            <a:r>
              <a:rPr lang="en-IN" sz="1400" dirty="0" smtClean="0"/>
              <a:t>black;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}</a:t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h1 {</a:t>
            </a:r>
            <a:br>
              <a:rPr lang="en-IN" sz="1400" dirty="0"/>
            </a:br>
            <a:r>
              <a:rPr lang="en-IN" sz="1400" dirty="0"/>
              <a:t>    </a:t>
            </a:r>
            <a:r>
              <a:rPr lang="en-US" sz="1400" dirty="0" smtClean="0"/>
              <a:t>color</a:t>
            </a:r>
            <a:r>
              <a:rPr lang="en-IN" sz="1400" dirty="0" smtClean="0"/>
              <a:t>:</a:t>
            </a:r>
            <a:r>
              <a:rPr lang="en-IN" sz="1400" dirty="0"/>
              <a:t> #00ff00;</a:t>
            </a:r>
            <a:br>
              <a:rPr lang="en-IN" sz="1400" dirty="0"/>
            </a:br>
            <a:r>
              <a:rPr lang="en-IN" sz="1400" dirty="0"/>
              <a:t>}</a:t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h2 {</a:t>
            </a:r>
            <a:br>
              <a:rPr lang="en-IN" sz="1400" dirty="0"/>
            </a:br>
            <a:r>
              <a:rPr lang="en-IN" sz="1400" dirty="0"/>
              <a:t>    </a:t>
            </a:r>
            <a:r>
              <a:rPr lang="en-US" sz="1400" dirty="0" smtClean="0"/>
              <a:t>color</a:t>
            </a:r>
            <a:r>
              <a:rPr lang="en-IN" sz="1400" dirty="0" smtClean="0"/>
              <a:t>:</a:t>
            </a:r>
            <a:r>
              <a:rPr lang="en-IN" sz="1400" dirty="0"/>
              <a:t> </a:t>
            </a:r>
            <a:r>
              <a:rPr lang="en-IN" sz="1400" dirty="0" smtClean="0"/>
              <a:t>grey;</a:t>
            </a:r>
          </a:p>
          <a:p>
            <a:r>
              <a:rPr lang="en-IN" sz="1400" dirty="0"/>
              <a:t>}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08557" y="1125631"/>
            <a:ext cx="54212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The various text formatting properties that can be applied using CSS are: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516740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TEXT PROPERTIES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71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5191" y="2235308"/>
            <a:ext cx="3804514" cy="2281342"/>
            <a:chOff x="655191" y="2235308"/>
            <a:chExt cx="3804514" cy="2281342"/>
          </a:xfrm>
        </p:grpSpPr>
        <p:sp>
          <p:nvSpPr>
            <p:cNvPr id="3" name="Rounded Rectangle 2"/>
            <p:cNvSpPr/>
            <p:nvPr/>
          </p:nvSpPr>
          <p:spPr>
            <a:xfrm>
              <a:off x="655191" y="2235308"/>
              <a:ext cx="3804514" cy="2281342"/>
            </a:xfrm>
            <a:prstGeom prst="roundRect">
              <a:avLst>
                <a:gd name="adj" fmla="val 2603"/>
              </a:avLst>
            </a:prstGeom>
            <a:solidFill>
              <a:srgbClr val="92D050"/>
            </a:solidFill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11429" y="2915864"/>
              <a:ext cx="1561885" cy="33575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085877" y="2552164"/>
              <a:ext cx="261832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/>
                <a:t>C</a:t>
              </a:r>
              <a:r>
                <a:rPr lang="en-US" sz="1400" dirty="0" smtClean="0"/>
                <a:t>olor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Alignment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Decoration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Transformation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Indentation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39037" y="1110391"/>
            <a:ext cx="54212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The various text formatting properties that can be applied using CSS are: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16740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TEXT PROPERTIES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274917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76262" y="1975185"/>
            <a:ext cx="4201079" cy="246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h1 {</a:t>
            </a:r>
          </a:p>
          <a:p>
            <a:r>
              <a:rPr lang="en-US" sz="1400" dirty="0"/>
              <a:t>    text-align: center;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 smtClean="0"/>
              <a:t>h2 </a:t>
            </a:r>
            <a:r>
              <a:rPr lang="en-US" sz="1400" dirty="0"/>
              <a:t>{</a:t>
            </a:r>
          </a:p>
          <a:p>
            <a:r>
              <a:rPr lang="en-US" sz="1400" dirty="0"/>
              <a:t>    text-align: </a:t>
            </a:r>
            <a:r>
              <a:rPr lang="en-US" sz="1400" dirty="0" smtClean="0"/>
              <a:t>left;</a:t>
            </a:r>
            <a:endParaRPr lang="en-US" sz="1400" dirty="0"/>
          </a:p>
          <a:p>
            <a:r>
              <a:rPr lang="en-US" sz="1400" dirty="0" smtClean="0"/>
              <a:t>}</a:t>
            </a:r>
          </a:p>
          <a:p>
            <a:endParaRPr lang="en-IN" sz="1400" dirty="0" smtClean="0"/>
          </a:p>
          <a:p>
            <a:r>
              <a:rPr lang="en-IN" sz="1400" dirty="0" smtClean="0"/>
              <a:t>p {</a:t>
            </a:r>
            <a:endParaRPr lang="en-IN" sz="1400" dirty="0"/>
          </a:p>
          <a:p>
            <a:r>
              <a:rPr lang="en-IN" sz="1400" dirty="0" smtClean="0"/>
              <a:t>    text-align: justify;</a:t>
            </a:r>
          </a:p>
          <a:p>
            <a:r>
              <a:rPr lang="en-IN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64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274917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51916" y="2055491"/>
            <a:ext cx="2851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 {</a:t>
            </a:r>
            <a:br>
              <a:rPr lang="en-US" sz="1400" dirty="0"/>
            </a:br>
            <a:r>
              <a:rPr lang="en-US" sz="1400" dirty="0"/>
              <a:t>    text-decoration: none;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2420" y="2787097"/>
            <a:ext cx="395508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h1 {</a:t>
            </a:r>
            <a:br>
              <a:rPr lang="en-IN" sz="1400" dirty="0"/>
            </a:br>
            <a:r>
              <a:rPr lang="en-IN" sz="1400" dirty="0"/>
              <a:t>    text-decoration: </a:t>
            </a:r>
            <a:r>
              <a:rPr lang="en-US" sz="1400" dirty="0" smtClean="0"/>
              <a:t>overline</a:t>
            </a:r>
            <a:r>
              <a:rPr lang="en-IN" sz="1400" dirty="0" smtClean="0"/>
              <a:t>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}</a:t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h2 {</a:t>
            </a:r>
            <a:br>
              <a:rPr lang="en-IN" sz="1400" dirty="0"/>
            </a:br>
            <a:r>
              <a:rPr lang="en-IN" sz="1400" dirty="0"/>
              <a:t>    text-decoration: </a:t>
            </a:r>
            <a:r>
              <a:rPr lang="en-IN" sz="1400" dirty="0" smtClean="0"/>
              <a:t>underline;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}</a:t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h3 {</a:t>
            </a:r>
            <a:br>
              <a:rPr lang="en-IN" sz="1400" dirty="0"/>
            </a:br>
            <a:r>
              <a:rPr lang="en-IN" sz="1400" dirty="0"/>
              <a:t>    text-decoration:  line-through</a:t>
            </a:r>
            <a:r>
              <a:rPr lang="en-IN" sz="1400" dirty="0" smtClean="0"/>
              <a:t>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}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131128" y="1112204"/>
            <a:ext cx="54212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The various text formatting properties that can be applied using CSS are: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55191" y="2235308"/>
            <a:ext cx="3804514" cy="2281342"/>
            <a:chOff x="655191" y="2235308"/>
            <a:chExt cx="3804514" cy="2281342"/>
          </a:xfrm>
        </p:grpSpPr>
        <p:sp>
          <p:nvSpPr>
            <p:cNvPr id="20" name="Rounded Rectangle 19"/>
            <p:cNvSpPr/>
            <p:nvPr/>
          </p:nvSpPr>
          <p:spPr>
            <a:xfrm>
              <a:off x="655191" y="2235308"/>
              <a:ext cx="3804514" cy="2281342"/>
            </a:xfrm>
            <a:prstGeom prst="roundRect">
              <a:avLst>
                <a:gd name="adj" fmla="val 2603"/>
              </a:avLst>
            </a:prstGeom>
            <a:solidFill>
              <a:srgbClr val="92D050"/>
            </a:solidFill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68783" y="3215641"/>
              <a:ext cx="1659177" cy="34343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068783" y="2521899"/>
              <a:ext cx="261832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/>
                <a:t>C</a:t>
              </a:r>
              <a:r>
                <a:rPr lang="en-US" sz="1400" dirty="0" smtClean="0"/>
                <a:t>olor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Alignment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Decoration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Transformation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Indentation</a:t>
              </a:r>
            </a:p>
          </p:txBody>
        </p:sp>
      </p:grp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516740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TEXT PROPERTIES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73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274917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63242" y="1948785"/>
            <a:ext cx="34503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p.uppercase {</a:t>
            </a:r>
            <a:br>
              <a:rPr lang="en-US" sz="1400" dirty="0"/>
            </a:br>
            <a:r>
              <a:rPr lang="en-US" sz="1400" dirty="0"/>
              <a:t>    text-transform: uppercase;</a:t>
            </a:r>
            <a:br>
              <a:rPr lang="en-US" sz="1400" dirty="0"/>
            </a:b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p.lowercase {</a:t>
            </a:r>
            <a:br>
              <a:rPr lang="en-US" sz="1400" dirty="0"/>
            </a:br>
            <a:r>
              <a:rPr lang="en-US" sz="1400" dirty="0"/>
              <a:t>    text-transform: lowercase;</a:t>
            </a:r>
            <a:br>
              <a:rPr lang="en-US" sz="1400" dirty="0"/>
            </a:b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p.capitalize {</a:t>
            </a:r>
            <a:br>
              <a:rPr lang="en-US" sz="1400" dirty="0"/>
            </a:br>
            <a:r>
              <a:rPr lang="en-US" sz="1400" dirty="0"/>
              <a:t>    text-transform: capitalize;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0013" y="1129933"/>
            <a:ext cx="54212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The various text formatting properties that can be applied using CSS are: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5191" y="2235308"/>
            <a:ext cx="3804514" cy="2281342"/>
            <a:chOff x="655191" y="2235308"/>
            <a:chExt cx="3804514" cy="2281342"/>
          </a:xfrm>
        </p:grpSpPr>
        <p:sp>
          <p:nvSpPr>
            <p:cNvPr id="13" name="Rounded Rectangle 12"/>
            <p:cNvSpPr/>
            <p:nvPr/>
          </p:nvSpPr>
          <p:spPr>
            <a:xfrm>
              <a:off x="655191" y="2235308"/>
              <a:ext cx="3804514" cy="2281342"/>
            </a:xfrm>
            <a:prstGeom prst="roundRect">
              <a:avLst>
                <a:gd name="adj" fmla="val 2603"/>
              </a:avLst>
            </a:prstGeom>
            <a:solidFill>
              <a:srgbClr val="92D050"/>
            </a:solidFill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68783" y="3550921"/>
              <a:ext cx="1842057" cy="33858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068783" y="2521899"/>
              <a:ext cx="261832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/>
                <a:t>C</a:t>
              </a:r>
              <a:r>
                <a:rPr lang="en-US" sz="1400" dirty="0" smtClean="0"/>
                <a:t>olor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Alignment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Decoration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Transformation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Indentation</a:t>
              </a:r>
            </a:p>
          </p:txBody>
        </p:sp>
      </p:grp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16740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TEXT PROPERTIES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90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274917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12215" y="2299287"/>
            <a:ext cx="3450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 {</a:t>
            </a:r>
            <a:br>
              <a:rPr lang="en-US" sz="1400" dirty="0"/>
            </a:br>
            <a:r>
              <a:rPr lang="en-US" sz="1400" dirty="0"/>
              <a:t>    text-indent: </a:t>
            </a:r>
            <a:r>
              <a:rPr lang="en-US" sz="1400" dirty="0" smtClean="0"/>
              <a:t>100px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728" y="1243185"/>
            <a:ext cx="54212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The various text formatting properties that can be applied using CSS are: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5191" y="2235308"/>
            <a:ext cx="3804514" cy="2281342"/>
            <a:chOff x="655191" y="2235308"/>
            <a:chExt cx="3804514" cy="2281342"/>
          </a:xfrm>
        </p:grpSpPr>
        <p:sp>
          <p:nvSpPr>
            <p:cNvPr id="19" name="Rounded Rectangle 18"/>
            <p:cNvSpPr/>
            <p:nvPr/>
          </p:nvSpPr>
          <p:spPr>
            <a:xfrm>
              <a:off x="655191" y="2235308"/>
              <a:ext cx="3804514" cy="2281342"/>
            </a:xfrm>
            <a:prstGeom prst="roundRect">
              <a:avLst>
                <a:gd name="adj" fmla="val 2603"/>
              </a:avLst>
            </a:prstGeom>
            <a:solidFill>
              <a:srgbClr val="92D050"/>
            </a:solidFill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9041" y="3764280"/>
              <a:ext cx="1648919" cy="38926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079041" y="2428997"/>
              <a:ext cx="2618321" cy="1708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/>
                <a:t>C</a:t>
              </a:r>
              <a:r>
                <a:rPr lang="en-US" sz="1400" dirty="0" smtClean="0"/>
                <a:t>olor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Alignment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Decoration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Transformation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1400" dirty="0" smtClean="0"/>
                <a:t>Indentation</a:t>
              </a:r>
            </a:p>
          </p:txBody>
        </p:sp>
      </p:grp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16740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TEXT PROPERTIES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55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25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2815836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1" name="Round Same Side Corner Rectangle 20"/>
          <p:cNvSpPr/>
          <p:nvPr/>
        </p:nvSpPr>
        <p:spPr>
          <a:xfrm>
            <a:off x="4895965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154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Padding </a:t>
            </a:r>
          </a:p>
        </p:txBody>
      </p:sp>
      <p:sp>
        <p:nvSpPr>
          <p:cNvPr id="22" name="Round Same Side Corner Rectangle 21"/>
          <p:cNvSpPr/>
          <p:nvPr/>
        </p:nvSpPr>
        <p:spPr>
          <a:xfrm>
            <a:off x="6976094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</a:t>
            </a:r>
          </a:p>
        </p:txBody>
      </p:sp>
      <p:sp>
        <p:nvSpPr>
          <p:cNvPr id="23" name="Round Same Side Corner Rectangle 22"/>
          <p:cNvSpPr/>
          <p:nvPr/>
        </p:nvSpPr>
        <p:spPr>
          <a:xfrm>
            <a:off x="2815836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52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24" name="Round Same Side Corner Rectangle 23"/>
          <p:cNvSpPr/>
          <p:nvPr/>
        </p:nvSpPr>
        <p:spPr>
          <a:xfrm>
            <a:off x="4903690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F6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51729" y="2124164"/>
            <a:ext cx="2054546" cy="1120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 Same Side Corner Rectangle 25"/>
          <p:cNvSpPr/>
          <p:nvPr/>
        </p:nvSpPr>
        <p:spPr>
          <a:xfrm>
            <a:off x="6976094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B0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5921230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Font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3830764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50921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4491" y="1489118"/>
            <a:ext cx="12078039" cy="4603708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01992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FONT </a:t>
            </a:r>
            <a:r>
              <a:rPr lang="en-US" b="1" dirty="0">
                <a:solidFill>
                  <a:prstClr val="black"/>
                </a:solidFill>
              </a:rPr>
              <a:t>PROPERTIES </a:t>
            </a:r>
          </a:p>
        </p:txBody>
      </p:sp>
      <p:sp>
        <p:nvSpPr>
          <p:cNvPr id="31" name="Isosceles Triangle 30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3" name="Group 32"/>
          <p:cNvGrpSpPr/>
          <p:nvPr/>
        </p:nvGrpSpPr>
        <p:grpSpPr>
          <a:xfrm>
            <a:off x="1518625" y="1123750"/>
            <a:ext cx="4903371" cy="1149811"/>
            <a:chOff x="661898" y="1592978"/>
            <a:chExt cx="3505199" cy="821948"/>
          </a:xfrm>
        </p:grpSpPr>
        <p:sp>
          <p:nvSpPr>
            <p:cNvPr id="34" name="Freeform 33"/>
            <p:cNvSpPr/>
            <p:nvPr/>
          </p:nvSpPr>
          <p:spPr>
            <a:xfrm>
              <a:off x="1090263" y="1592978"/>
              <a:ext cx="3076834" cy="821948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rgbClr val="ED8D2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661898" y="1592979"/>
              <a:ext cx="856729" cy="821947"/>
            </a:xfrm>
            <a:prstGeom prst="ellipse">
              <a:avLst/>
            </a:prstGeom>
            <a:solidFill>
              <a:srgbClr val="ED8D23"/>
            </a:solidFill>
            <a:ln w="571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/>
            <a:lstStyle/>
            <a:p>
              <a:pPr algn="ctr"/>
              <a:r>
                <a:rPr lang="en-US" sz="2800" dirty="0" smtClean="0"/>
                <a:t>1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74520" y="1826798"/>
              <a:ext cx="1295400" cy="286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Font Family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18625" y="2366148"/>
            <a:ext cx="4903373" cy="1149810"/>
            <a:chOff x="661898" y="2644875"/>
            <a:chExt cx="3505199" cy="821947"/>
          </a:xfrm>
        </p:grpSpPr>
        <p:sp>
          <p:nvSpPr>
            <p:cNvPr id="39" name="Freeform 38"/>
            <p:cNvSpPr/>
            <p:nvPr/>
          </p:nvSpPr>
          <p:spPr>
            <a:xfrm>
              <a:off x="1090263" y="2644875"/>
              <a:ext cx="3076834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0" kern="1200"/>
            </a:p>
          </p:txBody>
        </p:sp>
        <p:sp>
          <p:nvSpPr>
            <p:cNvPr id="40" name="Oval 39"/>
            <p:cNvSpPr/>
            <p:nvPr/>
          </p:nvSpPr>
          <p:spPr>
            <a:xfrm>
              <a:off x="661898" y="2644875"/>
              <a:ext cx="856729" cy="821947"/>
            </a:xfrm>
            <a:prstGeom prst="ellipse">
              <a:avLst/>
            </a:prstGeom>
            <a:solidFill>
              <a:srgbClr val="92D050"/>
            </a:solidFill>
            <a:ln w="571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/>
            <a:lstStyle/>
            <a:p>
              <a:pPr algn="ctr"/>
              <a:r>
                <a:rPr lang="en-IN" sz="2800" dirty="0" smtClean="0"/>
                <a:t>2</a:t>
              </a:r>
              <a:endParaRPr lang="en-IN" sz="2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74520" y="2901959"/>
              <a:ext cx="1295400" cy="28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Font Style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518622" y="3608544"/>
            <a:ext cx="4903375" cy="1168860"/>
            <a:chOff x="661896" y="3683153"/>
            <a:chExt cx="3505200" cy="835565"/>
          </a:xfrm>
        </p:grpSpPr>
        <p:sp>
          <p:nvSpPr>
            <p:cNvPr id="44" name="Freeform 43"/>
            <p:cNvSpPr/>
            <p:nvPr/>
          </p:nvSpPr>
          <p:spPr>
            <a:xfrm>
              <a:off x="1090261" y="3683153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0" kern="1200"/>
            </a:p>
          </p:txBody>
        </p:sp>
        <p:sp>
          <p:nvSpPr>
            <p:cNvPr id="45" name="Oval 44"/>
            <p:cNvSpPr/>
            <p:nvPr/>
          </p:nvSpPr>
          <p:spPr>
            <a:xfrm>
              <a:off x="661896" y="3696771"/>
              <a:ext cx="856729" cy="821947"/>
            </a:xfrm>
            <a:prstGeom prst="ellipse">
              <a:avLst/>
            </a:prstGeom>
            <a:solidFill>
              <a:srgbClr val="00B0F0"/>
            </a:solidFill>
            <a:ln w="571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/>
            <a:lstStyle/>
            <a:p>
              <a:pPr algn="ctr"/>
              <a:r>
                <a:rPr lang="en-IN" sz="2800" dirty="0" smtClean="0"/>
                <a:t>3</a:t>
              </a:r>
              <a:endParaRPr lang="en-IN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74520" y="3950262"/>
              <a:ext cx="1295400" cy="28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Font Size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518623" y="4850940"/>
            <a:ext cx="4903375" cy="1149810"/>
            <a:chOff x="661897" y="4748667"/>
            <a:chExt cx="3505200" cy="821947"/>
          </a:xfrm>
        </p:grpSpPr>
        <p:sp>
          <p:nvSpPr>
            <p:cNvPr id="49" name="Freeform 48"/>
            <p:cNvSpPr/>
            <p:nvPr/>
          </p:nvSpPr>
          <p:spPr>
            <a:xfrm>
              <a:off x="1090262" y="4748667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rgbClr val="FACE1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0" kern="1200"/>
            </a:p>
          </p:txBody>
        </p:sp>
        <p:sp>
          <p:nvSpPr>
            <p:cNvPr id="50" name="Oval 49"/>
            <p:cNvSpPr/>
            <p:nvPr/>
          </p:nvSpPr>
          <p:spPr>
            <a:xfrm>
              <a:off x="661897" y="4748667"/>
              <a:ext cx="856729" cy="821947"/>
            </a:xfrm>
            <a:prstGeom prst="ellipse">
              <a:avLst/>
            </a:prstGeom>
            <a:solidFill>
              <a:srgbClr val="FACE12"/>
            </a:solidFill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/>
            <a:lstStyle/>
            <a:p>
              <a:pPr algn="ctr"/>
              <a:r>
                <a:rPr lang="en-IN" sz="2800" dirty="0" smtClean="0"/>
                <a:t>4</a:t>
              </a:r>
              <a:endParaRPr lang="en-IN" sz="28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74520" y="5036331"/>
              <a:ext cx="1295400" cy="28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Font Weight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501992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FONT </a:t>
            </a:r>
            <a:r>
              <a:rPr lang="en-US" b="1" dirty="0">
                <a:solidFill>
                  <a:prstClr val="black"/>
                </a:solidFill>
              </a:rPr>
              <a:t>PROPERTIES </a:t>
            </a:r>
          </a:p>
        </p:txBody>
      </p:sp>
      <p:sp>
        <p:nvSpPr>
          <p:cNvPr id="36" name="Isosceles Triangle 35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/>
          <p:cNvGrpSpPr/>
          <p:nvPr/>
        </p:nvGrpSpPr>
        <p:grpSpPr>
          <a:xfrm>
            <a:off x="1518625" y="1504751"/>
            <a:ext cx="3505199" cy="821948"/>
            <a:chOff x="661898" y="1592978"/>
            <a:chExt cx="3505199" cy="821948"/>
          </a:xfrm>
        </p:grpSpPr>
        <p:sp>
          <p:nvSpPr>
            <p:cNvPr id="37" name="Freeform 36"/>
            <p:cNvSpPr/>
            <p:nvPr/>
          </p:nvSpPr>
          <p:spPr>
            <a:xfrm>
              <a:off x="1090263" y="1592978"/>
              <a:ext cx="3076834" cy="821948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rgbClr val="ED8D2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61898" y="1592979"/>
              <a:ext cx="856729" cy="821947"/>
            </a:xfrm>
            <a:prstGeom prst="ellipse">
              <a:avLst/>
            </a:prstGeom>
            <a:solidFill>
              <a:srgbClr val="ED8D23"/>
            </a:solidFill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74520" y="1826798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Family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7380" y="1810322"/>
              <a:ext cx="51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518625" y="2556648"/>
            <a:ext cx="3505199" cy="821947"/>
            <a:chOff x="661898" y="2644875"/>
            <a:chExt cx="3505199" cy="821947"/>
          </a:xfrm>
          <a:solidFill>
            <a:schemeClr val="bg1">
              <a:lumMod val="85000"/>
            </a:schemeClr>
          </a:solidFill>
        </p:grpSpPr>
        <p:sp>
          <p:nvSpPr>
            <p:cNvPr id="42" name="Freeform 41"/>
            <p:cNvSpPr/>
            <p:nvPr/>
          </p:nvSpPr>
          <p:spPr>
            <a:xfrm>
              <a:off x="1090263" y="2644875"/>
              <a:ext cx="3076834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43" name="Oval 42"/>
            <p:cNvSpPr/>
            <p:nvPr/>
          </p:nvSpPr>
          <p:spPr>
            <a:xfrm>
              <a:off x="661898" y="2644875"/>
              <a:ext cx="856729" cy="821947"/>
            </a:xfrm>
            <a:prstGeom prst="ellipse">
              <a:avLst/>
            </a:prstGeom>
            <a:grpFill/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TextBox 43"/>
            <p:cNvSpPr txBox="1"/>
            <p:nvPr/>
          </p:nvSpPr>
          <p:spPr>
            <a:xfrm>
              <a:off x="1874520" y="2901959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Style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22620" y="2879769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518623" y="3608544"/>
            <a:ext cx="3505200" cy="821947"/>
            <a:chOff x="661896" y="3696771"/>
            <a:chExt cx="3505200" cy="821947"/>
          </a:xfrm>
          <a:solidFill>
            <a:schemeClr val="bg1">
              <a:lumMod val="85000"/>
            </a:schemeClr>
          </a:solidFill>
        </p:grpSpPr>
        <p:sp>
          <p:nvSpPr>
            <p:cNvPr id="47" name="Freeform 46"/>
            <p:cNvSpPr/>
            <p:nvPr/>
          </p:nvSpPr>
          <p:spPr>
            <a:xfrm>
              <a:off x="1090261" y="3696771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48" name="Oval 47"/>
            <p:cNvSpPr/>
            <p:nvPr/>
          </p:nvSpPr>
          <p:spPr>
            <a:xfrm>
              <a:off x="661896" y="3696771"/>
              <a:ext cx="856729" cy="821947"/>
            </a:xfrm>
            <a:prstGeom prst="ellipse">
              <a:avLst/>
            </a:prstGeom>
            <a:grpFill/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TextBox 48"/>
            <p:cNvSpPr txBox="1"/>
            <p:nvPr/>
          </p:nvSpPr>
          <p:spPr>
            <a:xfrm>
              <a:off x="1874520" y="3950262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Size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4745" y="3935022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518624" y="4660440"/>
            <a:ext cx="3505200" cy="821947"/>
            <a:chOff x="661897" y="4748667"/>
            <a:chExt cx="3505200" cy="821947"/>
          </a:xfrm>
          <a:solidFill>
            <a:schemeClr val="bg1">
              <a:lumMod val="85000"/>
            </a:schemeClr>
          </a:solidFill>
        </p:grpSpPr>
        <p:sp>
          <p:nvSpPr>
            <p:cNvPr id="52" name="Freeform 51"/>
            <p:cNvSpPr/>
            <p:nvPr/>
          </p:nvSpPr>
          <p:spPr>
            <a:xfrm>
              <a:off x="1090262" y="4748667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53" name="Oval 52"/>
            <p:cNvSpPr/>
            <p:nvPr/>
          </p:nvSpPr>
          <p:spPr>
            <a:xfrm>
              <a:off x="661897" y="4748667"/>
              <a:ext cx="856729" cy="821947"/>
            </a:xfrm>
            <a:prstGeom prst="ellipse">
              <a:avLst/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TextBox 53"/>
            <p:cNvSpPr txBox="1"/>
            <p:nvPr/>
          </p:nvSpPr>
          <p:spPr>
            <a:xfrm>
              <a:off x="1874520" y="5036331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Weight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54745" y="4974974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274917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545190" y="2046348"/>
            <a:ext cx="2974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p {</a:t>
            </a:r>
            <a:br>
              <a:rPr lang="en-IN" sz="1400" dirty="0"/>
            </a:br>
            <a:r>
              <a:rPr lang="en-IN" sz="1400" dirty="0"/>
              <a:t>    font-family: </a:t>
            </a:r>
            <a:r>
              <a:rPr lang="en-IN" sz="1400" dirty="0" smtClean="0"/>
              <a:t>Arial;</a:t>
            </a:r>
          </a:p>
          <a:p>
            <a:r>
              <a:rPr lang="en-IN" sz="1400" dirty="0" smtClean="0"/>
              <a:t>}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7631307" y="3655866"/>
            <a:ext cx="3668472" cy="137803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</a:rPr>
              <a:t>Put the name of font in </a:t>
            </a:r>
            <a:r>
              <a:rPr lang="en-IN" sz="1400" dirty="0">
                <a:solidFill>
                  <a:schemeClr val="tx1"/>
                </a:solidFill>
              </a:rPr>
              <a:t>quotation </a:t>
            </a:r>
            <a:r>
              <a:rPr lang="en-IN" sz="1400" dirty="0" smtClean="0">
                <a:solidFill>
                  <a:schemeClr val="tx1"/>
                </a:solidFill>
              </a:rPr>
              <a:t>marks if it is </a:t>
            </a:r>
            <a:r>
              <a:rPr lang="en-IN" sz="1400" dirty="0">
                <a:solidFill>
                  <a:schemeClr val="tx1"/>
                </a:solidFill>
              </a:rPr>
              <a:t>more than one </a:t>
            </a:r>
            <a:r>
              <a:rPr lang="en-IN" sz="1400" dirty="0" smtClean="0">
                <a:solidFill>
                  <a:schemeClr val="tx1"/>
                </a:solidFill>
              </a:rPr>
              <a:t>word long.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01992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FONT </a:t>
            </a:r>
            <a:r>
              <a:rPr lang="en-US" b="1" dirty="0">
                <a:solidFill>
                  <a:prstClr val="black"/>
                </a:solidFill>
              </a:rPr>
              <a:t>PROPERTIES </a:t>
            </a:r>
          </a:p>
        </p:txBody>
      </p:sp>
      <p:sp>
        <p:nvSpPr>
          <p:cNvPr id="34" name="Isosceles Triangle 33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5" name="Group 34"/>
          <p:cNvGrpSpPr/>
          <p:nvPr/>
        </p:nvGrpSpPr>
        <p:grpSpPr>
          <a:xfrm>
            <a:off x="1518625" y="1504751"/>
            <a:ext cx="3505199" cy="821948"/>
            <a:chOff x="661898" y="1592978"/>
            <a:chExt cx="3505199" cy="821948"/>
          </a:xfrm>
          <a:solidFill>
            <a:schemeClr val="bg1">
              <a:lumMod val="85000"/>
            </a:schemeClr>
          </a:solidFill>
        </p:grpSpPr>
        <p:sp>
          <p:nvSpPr>
            <p:cNvPr id="36" name="Freeform 35"/>
            <p:cNvSpPr/>
            <p:nvPr/>
          </p:nvSpPr>
          <p:spPr>
            <a:xfrm>
              <a:off x="1090263" y="1592978"/>
              <a:ext cx="3076834" cy="821948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661898" y="1592979"/>
              <a:ext cx="856729" cy="821947"/>
            </a:xfrm>
            <a:prstGeom prst="ellipse">
              <a:avLst/>
            </a:prstGeom>
            <a:grpFill/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74520" y="1826798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Family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7380" y="1810322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18625" y="2556648"/>
            <a:ext cx="3505199" cy="821947"/>
            <a:chOff x="661898" y="2644875"/>
            <a:chExt cx="3505199" cy="821947"/>
          </a:xfrm>
        </p:grpSpPr>
        <p:sp>
          <p:nvSpPr>
            <p:cNvPr id="41" name="Freeform 40"/>
            <p:cNvSpPr/>
            <p:nvPr/>
          </p:nvSpPr>
          <p:spPr>
            <a:xfrm>
              <a:off x="1090263" y="2644875"/>
              <a:ext cx="3076834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42" name="Oval 41"/>
            <p:cNvSpPr/>
            <p:nvPr/>
          </p:nvSpPr>
          <p:spPr>
            <a:xfrm>
              <a:off x="661898" y="2644875"/>
              <a:ext cx="856729" cy="821947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TextBox 42"/>
            <p:cNvSpPr txBox="1"/>
            <p:nvPr/>
          </p:nvSpPr>
          <p:spPr>
            <a:xfrm>
              <a:off x="1874520" y="2901959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Style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2620" y="2879769"/>
              <a:ext cx="51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518623" y="3608544"/>
            <a:ext cx="3505200" cy="821947"/>
            <a:chOff x="661896" y="3696771"/>
            <a:chExt cx="3505200" cy="821947"/>
          </a:xfrm>
          <a:solidFill>
            <a:schemeClr val="bg1">
              <a:lumMod val="85000"/>
            </a:schemeClr>
          </a:solidFill>
        </p:grpSpPr>
        <p:sp>
          <p:nvSpPr>
            <p:cNvPr id="46" name="Freeform 45"/>
            <p:cNvSpPr/>
            <p:nvPr/>
          </p:nvSpPr>
          <p:spPr>
            <a:xfrm>
              <a:off x="1090261" y="3696771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661896" y="3696771"/>
              <a:ext cx="856729" cy="821947"/>
            </a:xfrm>
            <a:prstGeom prst="ellipse">
              <a:avLst/>
            </a:prstGeom>
            <a:grpFill/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TextBox 47"/>
            <p:cNvSpPr txBox="1"/>
            <p:nvPr/>
          </p:nvSpPr>
          <p:spPr>
            <a:xfrm>
              <a:off x="1874520" y="3950262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Size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54745" y="3935022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518624" y="4660440"/>
            <a:ext cx="3505200" cy="821947"/>
            <a:chOff x="661897" y="4748667"/>
            <a:chExt cx="3505200" cy="821947"/>
          </a:xfrm>
          <a:solidFill>
            <a:schemeClr val="bg1">
              <a:lumMod val="85000"/>
            </a:schemeClr>
          </a:solidFill>
        </p:grpSpPr>
        <p:sp>
          <p:nvSpPr>
            <p:cNvPr id="51" name="Freeform 50"/>
            <p:cNvSpPr/>
            <p:nvPr/>
          </p:nvSpPr>
          <p:spPr>
            <a:xfrm>
              <a:off x="1090262" y="4748667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52" name="Oval 51"/>
            <p:cNvSpPr/>
            <p:nvPr/>
          </p:nvSpPr>
          <p:spPr>
            <a:xfrm>
              <a:off x="661897" y="4748667"/>
              <a:ext cx="856729" cy="821947"/>
            </a:xfrm>
            <a:prstGeom prst="ellipse">
              <a:avLst/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/>
            <p:cNvSpPr txBox="1"/>
            <p:nvPr/>
          </p:nvSpPr>
          <p:spPr>
            <a:xfrm>
              <a:off x="1874520" y="5036331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Weight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54745" y="4974974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274917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657673" y="1942349"/>
            <a:ext cx="3696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p.normal {</a:t>
            </a:r>
            <a:br>
              <a:rPr lang="en-US" sz="1400" dirty="0"/>
            </a:br>
            <a:r>
              <a:rPr lang="en-US" sz="1400" dirty="0"/>
              <a:t>    font-style: normal;</a:t>
            </a:r>
            <a:br>
              <a:rPr lang="en-US" sz="1400" dirty="0"/>
            </a:b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p.italic {</a:t>
            </a:r>
            <a:br>
              <a:rPr lang="en-US" sz="1400" dirty="0"/>
            </a:br>
            <a:r>
              <a:rPr lang="en-US" sz="1400" dirty="0"/>
              <a:t>    font-style: italic;</a:t>
            </a:r>
            <a:br>
              <a:rPr lang="en-US" sz="1400" dirty="0"/>
            </a:br>
            <a:r>
              <a:rPr lang="en-US" sz="1400" dirty="0"/>
              <a:t>}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85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D8">
            <a:alpha val="1568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6774"/>
            <a:ext cx="12189656" cy="55567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ICEBREAKER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IN" b="1" dirty="0">
                <a:solidFill>
                  <a:srgbClr val="191919"/>
                </a:solidFill>
              </a:rPr>
              <a:t>Describe Your Partner</a:t>
            </a:r>
          </a:p>
        </p:txBody>
      </p:sp>
      <p:sp>
        <p:nvSpPr>
          <p:cNvPr id="14" name="Isosceles Triangle 13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8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274917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612766" y="1765500"/>
            <a:ext cx="30948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h1 {</a:t>
            </a:r>
            <a:br>
              <a:rPr lang="en-US" sz="1400" dirty="0"/>
            </a:br>
            <a:r>
              <a:rPr lang="en-US" sz="1400" dirty="0"/>
              <a:t>    font-size: </a:t>
            </a:r>
            <a:r>
              <a:rPr lang="en-US" sz="1400" dirty="0" smtClean="0"/>
              <a:t>50px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h2 {</a:t>
            </a:r>
            <a:br>
              <a:rPr lang="en-US" sz="1400" dirty="0"/>
            </a:br>
            <a:r>
              <a:rPr lang="en-US" sz="1400" dirty="0"/>
              <a:t>    font-size: </a:t>
            </a:r>
            <a:r>
              <a:rPr lang="en-US" sz="1400" dirty="0" smtClean="0"/>
              <a:t>25px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p {</a:t>
            </a:r>
            <a:br>
              <a:rPr lang="en-US" sz="1400" dirty="0"/>
            </a:br>
            <a:r>
              <a:rPr lang="en-US" sz="1400" dirty="0"/>
              <a:t>    font-size: </a:t>
            </a:r>
            <a:r>
              <a:rPr lang="en-US" sz="1400" dirty="0" smtClean="0"/>
              <a:t>15px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01992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FONT </a:t>
            </a:r>
            <a:r>
              <a:rPr lang="en-US" b="1" dirty="0">
                <a:solidFill>
                  <a:prstClr val="black"/>
                </a:solidFill>
              </a:rPr>
              <a:t>PROPERTIES </a:t>
            </a:r>
          </a:p>
        </p:txBody>
      </p:sp>
      <p:sp>
        <p:nvSpPr>
          <p:cNvPr id="33" name="Isosceles Triangle 32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5" name="Group 34"/>
          <p:cNvGrpSpPr/>
          <p:nvPr/>
        </p:nvGrpSpPr>
        <p:grpSpPr>
          <a:xfrm>
            <a:off x="1518625" y="1504751"/>
            <a:ext cx="3505199" cy="821948"/>
            <a:chOff x="661898" y="1592978"/>
            <a:chExt cx="3505199" cy="821948"/>
          </a:xfrm>
          <a:solidFill>
            <a:schemeClr val="bg1">
              <a:lumMod val="85000"/>
            </a:schemeClr>
          </a:solidFill>
        </p:grpSpPr>
        <p:sp>
          <p:nvSpPr>
            <p:cNvPr id="36" name="Freeform 35"/>
            <p:cNvSpPr/>
            <p:nvPr/>
          </p:nvSpPr>
          <p:spPr>
            <a:xfrm>
              <a:off x="1090263" y="1592978"/>
              <a:ext cx="3076834" cy="821948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661898" y="1592979"/>
              <a:ext cx="856729" cy="821947"/>
            </a:xfrm>
            <a:prstGeom prst="ellipse">
              <a:avLst/>
            </a:prstGeom>
            <a:grpFill/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74520" y="1826798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Family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7380" y="1810322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18625" y="2556648"/>
            <a:ext cx="3505199" cy="821947"/>
            <a:chOff x="661898" y="2644875"/>
            <a:chExt cx="3505199" cy="821947"/>
          </a:xfrm>
          <a:solidFill>
            <a:schemeClr val="bg1">
              <a:lumMod val="85000"/>
            </a:schemeClr>
          </a:solidFill>
        </p:grpSpPr>
        <p:sp>
          <p:nvSpPr>
            <p:cNvPr id="41" name="Freeform 40"/>
            <p:cNvSpPr/>
            <p:nvPr/>
          </p:nvSpPr>
          <p:spPr>
            <a:xfrm>
              <a:off x="1090263" y="2644875"/>
              <a:ext cx="3076834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42" name="Oval 41"/>
            <p:cNvSpPr/>
            <p:nvPr/>
          </p:nvSpPr>
          <p:spPr>
            <a:xfrm>
              <a:off x="661898" y="2644875"/>
              <a:ext cx="856729" cy="821947"/>
            </a:xfrm>
            <a:prstGeom prst="ellipse">
              <a:avLst/>
            </a:prstGeom>
            <a:grpFill/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TextBox 42"/>
            <p:cNvSpPr txBox="1"/>
            <p:nvPr/>
          </p:nvSpPr>
          <p:spPr>
            <a:xfrm>
              <a:off x="1874520" y="2901959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Style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2620" y="2879769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518623" y="3608544"/>
            <a:ext cx="3505200" cy="821947"/>
            <a:chOff x="661896" y="3696771"/>
            <a:chExt cx="3505200" cy="821947"/>
          </a:xfrm>
        </p:grpSpPr>
        <p:sp>
          <p:nvSpPr>
            <p:cNvPr id="46" name="Freeform 45"/>
            <p:cNvSpPr/>
            <p:nvPr/>
          </p:nvSpPr>
          <p:spPr>
            <a:xfrm>
              <a:off x="1090261" y="3696771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661896" y="3696771"/>
              <a:ext cx="856729" cy="821947"/>
            </a:xfrm>
            <a:prstGeom prst="ellipse">
              <a:avLst/>
            </a:prstGeom>
            <a:solidFill>
              <a:srgbClr val="00B0F0"/>
            </a:solidFill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TextBox 47"/>
            <p:cNvSpPr txBox="1"/>
            <p:nvPr/>
          </p:nvSpPr>
          <p:spPr>
            <a:xfrm>
              <a:off x="1874520" y="3950262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Size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54745" y="3935022"/>
              <a:ext cx="51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518624" y="4660440"/>
            <a:ext cx="3505200" cy="821947"/>
            <a:chOff x="661897" y="4748667"/>
            <a:chExt cx="3505200" cy="821947"/>
          </a:xfrm>
          <a:solidFill>
            <a:schemeClr val="bg1">
              <a:lumMod val="85000"/>
            </a:schemeClr>
          </a:solidFill>
        </p:grpSpPr>
        <p:sp>
          <p:nvSpPr>
            <p:cNvPr id="51" name="Freeform 50"/>
            <p:cNvSpPr/>
            <p:nvPr/>
          </p:nvSpPr>
          <p:spPr>
            <a:xfrm>
              <a:off x="1090262" y="4748667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52" name="Oval 51"/>
            <p:cNvSpPr/>
            <p:nvPr/>
          </p:nvSpPr>
          <p:spPr>
            <a:xfrm>
              <a:off x="661897" y="4748667"/>
              <a:ext cx="856729" cy="821947"/>
            </a:xfrm>
            <a:prstGeom prst="ellipse">
              <a:avLst/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/>
            <p:cNvSpPr txBox="1"/>
            <p:nvPr/>
          </p:nvSpPr>
          <p:spPr>
            <a:xfrm>
              <a:off x="1874520" y="5036331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Weight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54745" y="4974974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278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323904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84723" y="2044922"/>
            <a:ext cx="36573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p.normal {</a:t>
            </a:r>
          </a:p>
          <a:p>
            <a:r>
              <a:rPr lang="en-US" sz="1400" dirty="0"/>
              <a:t>    font-weight: normal;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p.thick {</a:t>
            </a:r>
          </a:p>
          <a:p>
            <a:r>
              <a:rPr lang="en-US" sz="1400" dirty="0"/>
              <a:t>    font-weight: bold;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01992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FONT </a:t>
            </a:r>
            <a:r>
              <a:rPr lang="en-US" b="1" dirty="0">
                <a:solidFill>
                  <a:prstClr val="black"/>
                </a:solidFill>
              </a:rPr>
              <a:t>PROPERTIES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8625" y="1504751"/>
            <a:ext cx="3505199" cy="821948"/>
            <a:chOff x="661898" y="1592978"/>
            <a:chExt cx="3505199" cy="821948"/>
          </a:xfrm>
          <a:solidFill>
            <a:schemeClr val="bg1">
              <a:lumMod val="85000"/>
            </a:schemeClr>
          </a:solidFill>
        </p:grpSpPr>
        <p:sp>
          <p:nvSpPr>
            <p:cNvPr id="14" name="Freeform 13"/>
            <p:cNvSpPr/>
            <p:nvPr/>
          </p:nvSpPr>
          <p:spPr>
            <a:xfrm>
              <a:off x="1090263" y="1592978"/>
              <a:ext cx="3076834" cy="821948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61898" y="1592979"/>
              <a:ext cx="856729" cy="821947"/>
            </a:xfrm>
            <a:prstGeom prst="ellipse">
              <a:avLst/>
            </a:prstGeom>
            <a:grpFill/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74520" y="1826798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Family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07380" y="1810322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18625" y="2556648"/>
            <a:ext cx="3505199" cy="821947"/>
            <a:chOff x="661898" y="2644875"/>
            <a:chExt cx="3505199" cy="821947"/>
          </a:xfrm>
          <a:solidFill>
            <a:schemeClr val="bg1">
              <a:lumMod val="85000"/>
            </a:schemeClr>
          </a:solidFill>
        </p:grpSpPr>
        <p:sp>
          <p:nvSpPr>
            <p:cNvPr id="16" name="Freeform 15"/>
            <p:cNvSpPr/>
            <p:nvPr/>
          </p:nvSpPr>
          <p:spPr>
            <a:xfrm>
              <a:off x="1090263" y="2644875"/>
              <a:ext cx="3076834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17" name="Oval 16"/>
            <p:cNvSpPr/>
            <p:nvPr/>
          </p:nvSpPr>
          <p:spPr>
            <a:xfrm>
              <a:off x="661898" y="2644875"/>
              <a:ext cx="856729" cy="821947"/>
            </a:xfrm>
            <a:prstGeom prst="ellipse">
              <a:avLst/>
            </a:prstGeom>
            <a:grpFill/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Box 23"/>
            <p:cNvSpPr txBox="1"/>
            <p:nvPr/>
          </p:nvSpPr>
          <p:spPr>
            <a:xfrm>
              <a:off x="1874520" y="2901959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Style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22620" y="2879769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518623" y="3608544"/>
            <a:ext cx="3505200" cy="821947"/>
            <a:chOff x="661896" y="3696771"/>
            <a:chExt cx="3505200" cy="821947"/>
          </a:xfrm>
          <a:solidFill>
            <a:schemeClr val="bg1">
              <a:lumMod val="85000"/>
            </a:schemeClr>
          </a:solidFill>
        </p:grpSpPr>
        <p:sp>
          <p:nvSpPr>
            <p:cNvPr id="20" name="Freeform 19"/>
            <p:cNvSpPr/>
            <p:nvPr/>
          </p:nvSpPr>
          <p:spPr>
            <a:xfrm>
              <a:off x="1090261" y="3696771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661896" y="3696771"/>
              <a:ext cx="856729" cy="821947"/>
            </a:xfrm>
            <a:prstGeom prst="ellipse">
              <a:avLst/>
            </a:prstGeom>
            <a:grpFill/>
            <a:ln w="28575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/>
            <p:cNvSpPr txBox="1"/>
            <p:nvPr/>
          </p:nvSpPr>
          <p:spPr>
            <a:xfrm>
              <a:off x="1874520" y="3950262"/>
              <a:ext cx="1295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Size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4745" y="3935022"/>
              <a:ext cx="51816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18624" y="4660440"/>
            <a:ext cx="3505200" cy="821947"/>
            <a:chOff x="661897" y="4748667"/>
            <a:chExt cx="3505200" cy="821947"/>
          </a:xfrm>
        </p:grpSpPr>
        <p:sp>
          <p:nvSpPr>
            <p:cNvPr id="18" name="Freeform 17"/>
            <p:cNvSpPr/>
            <p:nvPr/>
          </p:nvSpPr>
          <p:spPr>
            <a:xfrm>
              <a:off x="1090262" y="4748667"/>
              <a:ext cx="3076835" cy="821947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rgbClr val="FBD73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247651" rIns="462281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661897" y="4748667"/>
              <a:ext cx="856729" cy="821947"/>
            </a:xfrm>
            <a:prstGeom prst="ellipse">
              <a:avLst/>
            </a:prstGeom>
            <a:solidFill>
              <a:srgbClr val="FBD73F"/>
            </a:solidFill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/>
            <p:cNvSpPr txBox="1"/>
            <p:nvPr/>
          </p:nvSpPr>
          <p:spPr>
            <a:xfrm>
              <a:off x="1874520" y="5036331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Font Weight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54745" y="4974974"/>
              <a:ext cx="51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sp>
        <p:nvSpPr>
          <p:cNvPr id="34" name="Isosceles Triangle 33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78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827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2815836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1" name="Round Same Side Corner Rectangle 20"/>
          <p:cNvSpPr/>
          <p:nvPr/>
        </p:nvSpPr>
        <p:spPr>
          <a:xfrm>
            <a:off x="4895965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154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Padding </a:t>
            </a:r>
          </a:p>
        </p:txBody>
      </p:sp>
      <p:sp>
        <p:nvSpPr>
          <p:cNvPr id="22" name="Round Same Side Corner Rectangle 21"/>
          <p:cNvSpPr/>
          <p:nvPr/>
        </p:nvSpPr>
        <p:spPr>
          <a:xfrm>
            <a:off x="6976094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</a:t>
            </a:r>
          </a:p>
        </p:txBody>
      </p:sp>
      <p:sp>
        <p:nvSpPr>
          <p:cNvPr id="23" name="Round Same Side Corner Rectangle 22"/>
          <p:cNvSpPr/>
          <p:nvPr/>
        </p:nvSpPr>
        <p:spPr>
          <a:xfrm>
            <a:off x="2815836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52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24" name="Round Same Side Corner Rectangle 23"/>
          <p:cNvSpPr/>
          <p:nvPr/>
        </p:nvSpPr>
        <p:spPr>
          <a:xfrm>
            <a:off x="4903690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F6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59735" y="3230646"/>
            <a:ext cx="2054546" cy="1120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 Same Side Corner Rectangle 25"/>
          <p:cNvSpPr/>
          <p:nvPr/>
        </p:nvSpPr>
        <p:spPr>
          <a:xfrm>
            <a:off x="6976094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B0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5921230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Font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3830764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9584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05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55" y="1656347"/>
            <a:ext cx="3830689" cy="435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53394" y="2510903"/>
            <a:ext cx="4191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body {</a:t>
            </a:r>
            <a:br>
              <a:rPr lang="en-US" sz="1400" dirty="0"/>
            </a:br>
            <a:r>
              <a:rPr lang="en-US" sz="1400" dirty="0"/>
              <a:t>    background-color: </a:t>
            </a:r>
            <a:r>
              <a:rPr lang="en-US" sz="1400" dirty="0" smtClean="0"/>
              <a:t>blue;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</a:p>
          <a:p>
            <a:endParaRPr lang="en-IN" sz="1400" dirty="0"/>
          </a:p>
          <a:p>
            <a:r>
              <a:rPr lang="en-IN" sz="1400" dirty="0"/>
              <a:t>h1 {</a:t>
            </a:r>
            <a:br>
              <a:rPr lang="en-IN" sz="1400" dirty="0"/>
            </a:br>
            <a:r>
              <a:rPr lang="en-IN" sz="1400" dirty="0"/>
              <a:t>    background-color: </a:t>
            </a:r>
            <a:r>
              <a:rPr lang="en-IN" sz="1400" dirty="0" smtClean="0"/>
              <a:t>#</a:t>
            </a:r>
            <a:r>
              <a:rPr lang="en-IN" sz="1400" dirty="0"/>
              <a:t> e0ffff</a:t>
            </a:r>
            <a:r>
              <a:rPr lang="en-IN" sz="1400" dirty="0" smtClean="0"/>
              <a:t>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}</a:t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p {</a:t>
            </a:r>
            <a:br>
              <a:rPr lang="en-IN" sz="1400" dirty="0"/>
            </a:br>
            <a:r>
              <a:rPr lang="en-IN" sz="1400" dirty="0"/>
              <a:t>    background-color: </a:t>
            </a:r>
            <a:r>
              <a:rPr lang="en-IN" sz="1400" dirty="0" smtClean="0"/>
              <a:t>grey;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}</a:t>
            </a:r>
            <a:endParaRPr lang="en-US" sz="14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56" y="1562132"/>
            <a:ext cx="3822443" cy="435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694796" y="2432814"/>
            <a:ext cx="419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body {</a:t>
            </a:r>
            <a:br>
              <a:rPr lang="en-US" sz="1400" dirty="0"/>
            </a:br>
            <a:r>
              <a:rPr lang="en-US" sz="1400" dirty="0"/>
              <a:t>    background-image: url</a:t>
            </a:r>
            <a:r>
              <a:rPr lang="en-US" sz="1400" dirty="0" smtClean="0"/>
              <a:t>(“dots.gif");</a:t>
            </a:r>
            <a:br>
              <a:rPr lang="en-US" sz="1400" dirty="0" smtClean="0"/>
            </a:br>
            <a:r>
              <a:rPr lang="en-US" sz="1400" dirty="0" smtClean="0"/>
              <a:t>     background-repeat</a:t>
            </a:r>
            <a:r>
              <a:rPr lang="en-US" sz="1400" dirty="0"/>
              <a:t>: </a:t>
            </a:r>
            <a:r>
              <a:rPr lang="en-US" sz="1400" dirty="0" smtClean="0"/>
              <a:t>repeat-y;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90615" y="3906768"/>
            <a:ext cx="419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body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 background-image</a:t>
            </a:r>
            <a:r>
              <a:rPr lang="en-US" sz="1400" dirty="0"/>
              <a:t>: url</a:t>
            </a:r>
            <a:r>
              <a:rPr lang="en-US" sz="1400" dirty="0" smtClean="0"/>
              <a:t>(“sun.gif");</a:t>
            </a:r>
            <a:br>
              <a:rPr lang="en-US" sz="1400" dirty="0" smtClean="0"/>
            </a:br>
            <a:r>
              <a:rPr lang="en-US" sz="1400" dirty="0" smtClean="0"/>
              <a:t>     background-repeat</a:t>
            </a:r>
            <a:r>
              <a:rPr lang="en-US" sz="1400" dirty="0"/>
              <a:t>: </a:t>
            </a:r>
            <a:r>
              <a:rPr lang="en-US" sz="1400" dirty="0" smtClean="0"/>
              <a:t>no-repeat;</a:t>
            </a:r>
            <a:br>
              <a:rPr lang="en-US" sz="1400" dirty="0" smtClean="0"/>
            </a:br>
            <a:r>
              <a:rPr lang="en-US" sz="1400" dirty="0" smtClean="0"/>
              <a:t>     background-position</a:t>
            </a:r>
            <a:r>
              <a:rPr lang="en-US" sz="1400" dirty="0"/>
              <a:t>: </a:t>
            </a:r>
            <a:r>
              <a:rPr lang="en-US" sz="1400" dirty="0" smtClean="0"/>
              <a:t>center;</a:t>
            </a:r>
            <a:br>
              <a:rPr lang="en-US" sz="1400" dirty="0" smtClean="0"/>
            </a:br>
            <a:r>
              <a:rPr lang="en-US" sz="1400" dirty="0" smtClean="0"/>
              <a:t>     background-attachment: fixed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02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BACKGROUND </a:t>
            </a:r>
            <a:r>
              <a:rPr lang="en-US" b="1" dirty="0">
                <a:solidFill>
                  <a:prstClr val="black"/>
                </a:solidFill>
              </a:rPr>
              <a:t>PROPERTIES</a:t>
            </a:r>
          </a:p>
        </p:txBody>
      </p:sp>
      <p:sp>
        <p:nvSpPr>
          <p:cNvPr id="15" name="Isosceles Triangle 14"/>
          <p:cNvSpPr/>
          <p:nvPr/>
        </p:nvSpPr>
        <p:spPr>
          <a:xfrm flipV="1">
            <a:off x="74718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12-Point Star 2"/>
          <p:cNvSpPr/>
          <p:nvPr/>
        </p:nvSpPr>
        <p:spPr>
          <a:xfrm>
            <a:off x="4158199" y="1096474"/>
            <a:ext cx="1586195" cy="1586195"/>
          </a:xfrm>
          <a:prstGeom prst="star1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12-Point Star 13"/>
          <p:cNvSpPr/>
          <p:nvPr/>
        </p:nvSpPr>
        <p:spPr>
          <a:xfrm>
            <a:off x="9299601" y="998351"/>
            <a:ext cx="1586195" cy="1586195"/>
          </a:xfrm>
          <a:prstGeom prst="star1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7624" y="1643679"/>
            <a:ext cx="1067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Background</a:t>
            </a:r>
          </a:p>
          <a:p>
            <a:pPr algn="ctr"/>
            <a:r>
              <a:rPr lang="en-US" sz="1400" b="1" dirty="0" smtClean="0"/>
              <a:t>Color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559026" y="1562132"/>
            <a:ext cx="1067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/>
              <a:t>Background</a:t>
            </a:r>
          </a:p>
          <a:p>
            <a:pPr algn="ctr"/>
            <a:r>
              <a:rPr lang="en-IN" sz="1400" b="1" dirty="0"/>
              <a:t>Image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1127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3" grpId="0"/>
      <p:bldP spid="3" grpId="0" animBg="1"/>
      <p:bldP spid="14" grpId="0" animBg="1"/>
      <p:bldP spid="4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05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2815836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1" name="Round Same Side Corner Rectangle 20"/>
          <p:cNvSpPr/>
          <p:nvPr/>
        </p:nvSpPr>
        <p:spPr>
          <a:xfrm>
            <a:off x="4895965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154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Padding </a:t>
            </a:r>
          </a:p>
        </p:txBody>
      </p:sp>
      <p:sp>
        <p:nvSpPr>
          <p:cNvPr id="22" name="Round Same Side Corner Rectangle 21"/>
          <p:cNvSpPr/>
          <p:nvPr/>
        </p:nvSpPr>
        <p:spPr>
          <a:xfrm>
            <a:off x="6976094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</a:t>
            </a:r>
          </a:p>
        </p:txBody>
      </p:sp>
      <p:sp>
        <p:nvSpPr>
          <p:cNvPr id="23" name="Round Same Side Corner Rectangle 22"/>
          <p:cNvSpPr/>
          <p:nvPr/>
        </p:nvSpPr>
        <p:spPr>
          <a:xfrm>
            <a:off x="2815836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52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24" name="Round Same Side Corner Rectangle 23"/>
          <p:cNvSpPr/>
          <p:nvPr/>
        </p:nvSpPr>
        <p:spPr>
          <a:xfrm>
            <a:off x="4903690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F6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42494" y="3230646"/>
            <a:ext cx="2054546" cy="1120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 Same Side Corner Rectangle 25"/>
          <p:cNvSpPr/>
          <p:nvPr/>
        </p:nvSpPr>
        <p:spPr>
          <a:xfrm>
            <a:off x="6976094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B0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5921230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Font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3830764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31877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05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29" y="1771422"/>
            <a:ext cx="3509297" cy="336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06921" y="2578072"/>
            <a:ext cx="3152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p {</a:t>
            </a:r>
            <a:br>
              <a:rPr lang="en-IN" sz="1400" dirty="0"/>
            </a:br>
            <a:r>
              <a:rPr lang="en-IN" sz="1400" dirty="0"/>
              <a:t>    padding-top: </a:t>
            </a:r>
            <a:r>
              <a:rPr lang="en-IN" sz="1400" dirty="0" smtClean="0"/>
              <a:t>20px</a:t>
            </a:r>
            <a:r>
              <a:rPr lang="en-IN" sz="1400" dirty="0"/>
              <a:t>;</a:t>
            </a:r>
            <a:br>
              <a:rPr lang="en-IN" sz="1400" dirty="0"/>
            </a:br>
            <a:r>
              <a:rPr lang="en-IN" sz="1400" dirty="0"/>
              <a:t>    </a:t>
            </a:r>
            <a:r>
              <a:rPr lang="en-IN" sz="1400" dirty="0" smtClean="0"/>
              <a:t>padding-</a:t>
            </a:r>
            <a:r>
              <a:rPr lang="en-IN" sz="1400" dirty="0"/>
              <a:t>bottom</a:t>
            </a:r>
            <a:r>
              <a:rPr lang="en-IN" sz="1400" dirty="0" smtClean="0"/>
              <a:t>:</a:t>
            </a:r>
            <a:r>
              <a:rPr lang="en-IN" sz="1400" dirty="0"/>
              <a:t> </a:t>
            </a:r>
            <a:r>
              <a:rPr lang="en-IN" sz="1400" dirty="0" smtClean="0"/>
              <a:t>20px</a:t>
            </a:r>
            <a:r>
              <a:rPr lang="en-IN" sz="1400" dirty="0"/>
              <a:t>;</a:t>
            </a:r>
            <a:br>
              <a:rPr lang="en-IN" sz="1400" dirty="0"/>
            </a:br>
            <a:r>
              <a:rPr lang="en-IN" sz="1400" dirty="0"/>
              <a:t>    </a:t>
            </a:r>
            <a:r>
              <a:rPr lang="en-IN" sz="1400" dirty="0" smtClean="0"/>
              <a:t>padding-left:</a:t>
            </a:r>
            <a:r>
              <a:rPr lang="en-IN" sz="1400" dirty="0"/>
              <a:t> </a:t>
            </a:r>
            <a:r>
              <a:rPr lang="en-IN" sz="1400" dirty="0" smtClean="0"/>
              <a:t>15px</a:t>
            </a:r>
            <a:r>
              <a:rPr lang="en-IN" sz="1400" dirty="0"/>
              <a:t>;</a:t>
            </a:r>
            <a:br>
              <a:rPr lang="en-IN" sz="1400" dirty="0"/>
            </a:br>
            <a:r>
              <a:rPr lang="en-IN" sz="1400" dirty="0"/>
              <a:t>    </a:t>
            </a:r>
            <a:r>
              <a:rPr lang="en-IN" sz="1400" dirty="0" smtClean="0"/>
              <a:t>padding-right:</a:t>
            </a:r>
            <a:r>
              <a:rPr lang="en-IN" sz="1400" dirty="0"/>
              <a:t> </a:t>
            </a:r>
            <a:r>
              <a:rPr lang="en-IN" sz="1400" dirty="0" smtClean="0"/>
              <a:t>15px</a:t>
            </a:r>
            <a:r>
              <a:rPr lang="en-IN" sz="1400" dirty="0"/>
              <a:t>;</a:t>
            </a:r>
            <a:br>
              <a:rPr lang="en-IN" sz="1400" dirty="0"/>
            </a:br>
            <a:r>
              <a:rPr lang="en-IN" sz="1400" dirty="0"/>
              <a:t>}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02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PADDING </a:t>
            </a:r>
            <a:r>
              <a:rPr lang="en-US" b="1" dirty="0">
                <a:solidFill>
                  <a:prstClr val="black"/>
                </a:solidFill>
              </a:rPr>
              <a:t>PROPERTIES</a:t>
            </a:r>
          </a:p>
        </p:txBody>
      </p:sp>
      <p:sp>
        <p:nvSpPr>
          <p:cNvPr id="3" name="Flowchart: Terminator 2"/>
          <p:cNvSpPr/>
          <p:nvPr/>
        </p:nvSpPr>
        <p:spPr>
          <a:xfrm>
            <a:off x="354756" y="2668598"/>
            <a:ext cx="4709290" cy="1965758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990" y="3328311"/>
            <a:ext cx="378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You can set different padding values for different sides. </a:t>
            </a:r>
          </a:p>
        </p:txBody>
      </p:sp>
      <p:sp>
        <p:nvSpPr>
          <p:cNvPr id="12" name="Isosceles Triangle 11"/>
          <p:cNvSpPr/>
          <p:nvPr/>
        </p:nvSpPr>
        <p:spPr>
          <a:xfrm flipV="1">
            <a:off x="74718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40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1" name="Round Same Side Corner Rectangle 20"/>
          <p:cNvSpPr/>
          <p:nvPr/>
        </p:nvSpPr>
        <p:spPr>
          <a:xfrm>
            <a:off x="2815836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2" name="Round Same Side Corner Rectangle 21"/>
          <p:cNvSpPr/>
          <p:nvPr/>
        </p:nvSpPr>
        <p:spPr>
          <a:xfrm>
            <a:off x="4895965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154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Padding </a:t>
            </a:r>
          </a:p>
        </p:txBody>
      </p:sp>
      <p:sp>
        <p:nvSpPr>
          <p:cNvPr id="23" name="Round Same Side Corner Rectangle 22"/>
          <p:cNvSpPr/>
          <p:nvPr/>
        </p:nvSpPr>
        <p:spPr>
          <a:xfrm>
            <a:off x="6976094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</a:t>
            </a:r>
          </a:p>
        </p:txBody>
      </p:sp>
      <p:sp>
        <p:nvSpPr>
          <p:cNvPr id="24" name="Round Same Side Corner Rectangle 23"/>
          <p:cNvSpPr/>
          <p:nvPr/>
        </p:nvSpPr>
        <p:spPr>
          <a:xfrm>
            <a:off x="2815836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52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25" name="Round Same Side Corner Rectangle 24"/>
          <p:cNvSpPr/>
          <p:nvPr/>
        </p:nvSpPr>
        <p:spPr>
          <a:xfrm>
            <a:off x="4903690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F6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18944" y="3230646"/>
            <a:ext cx="2054546" cy="1120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 Same Side Corner Rectangle 26"/>
          <p:cNvSpPr/>
          <p:nvPr/>
        </p:nvSpPr>
        <p:spPr>
          <a:xfrm>
            <a:off x="6976094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B0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5921230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Font</a:t>
            </a:r>
          </a:p>
        </p:txBody>
      </p:sp>
      <p:sp>
        <p:nvSpPr>
          <p:cNvPr id="29" name="Round Same Side Corner Rectangle 28"/>
          <p:cNvSpPr/>
          <p:nvPr/>
        </p:nvSpPr>
        <p:spPr>
          <a:xfrm>
            <a:off x="3830764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320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05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136" y="1261673"/>
            <a:ext cx="4425942" cy="4369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1078" y="1896833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</a:t>
            </a:r>
            <a:r>
              <a:rPr lang="en-US" sz="1400" dirty="0"/>
              <a:t> {</a:t>
            </a:r>
            <a:br>
              <a:rPr lang="en-US" sz="1400" dirty="0"/>
            </a:br>
            <a:r>
              <a:rPr lang="en-US" sz="1400" dirty="0"/>
              <a:t>    </a:t>
            </a:r>
            <a:r>
              <a:rPr lang="en-US" sz="1400" dirty="0" smtClean="0"/>
              <a:t>border-color: red;</a:t>
            </a:r>
            <a:br>
              <a:rPr lang="en-US" sz="1400" dirty="0" smtClean="0"/>
            </a:br>
            <a:r>
              <a:rPr lang="en-US" sz="1400" dirty="0" smtClean="0"/>
              <a:t>    border-style</a:t>
            </a:r>
            <a:r>
              <a:rPr lang="en-US" sz="1400" dirty="0"/>
              <a:t>: </a:t>
            </a:r>
            <a:r>
              <a:rPr lang="en-US" sz="1400" dirty="0" smtClean="0"/>
              <a:t>dashed;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   border-width: </a:t>
            </a:r>
            <a:r>
              <a:rPr lang="en-US" sz="1400" dirty="0" smtClean="0"/>
              <a:t>15px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2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BORDER </a:t>
            </a:r>
            <a:r>
              <a:rPr lang="en-US" b="1" dirty="0">
                <a:solidFill>
                  <a:prstClr val="black"/>
                </a:solidFill>
              </a:rPr>
              <a:t>PROPERTIES</a:t>
            </a:r>
          </a:p>
        </p:txBody>
      </p:sp>
      <p:sp>
        <p:nvSpPr>
          <p:cNvPr id="13" name="Isosceles Triangle 12"/>
          <p:cNvSpPr/>
          <p:nvPr/>
        </p:nvSpPr>
        <p:spPr>
          <a:xfrm flipV="1">
            <a:off x="74718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87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Round Same Side Corner Rectangle 21"/>
          <p:cNvSpPr/>
          <p:nvPr/>
        </p:nvSpPr>
        <p:spPr>
          <a:xfrm>
            <a:off x="2815836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3" name="Round Same Side Corner Rectangle 22"/>
          <p:cNvSpPr/>
          <p:nvPr/>
        </p:nvSpPr>
        <p:spPr>
          <a:xfrm>
            <a:off x="4895965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154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Padding </a:t>
            </a:r>
          </a:p>
        </p:txBody>
      </p:sp>
      <p:sp>
        <p:nvSpPr>
          <p:cNvPr id="24" name="Round Same Side Corner Rectangle 23"/>
          <p:cNvSpPr/>
          <p:nvPr/>
        </p:nvSpPr>
        <p:spPr>
          <a:xfrm>
            <a:off x="6976094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</a:t>
            </a:r>
          </a:p>
        </p:txBody>
      </p:sp>
      <p:sp>
        <p:nvSpPr>
          <p:cNvPr id="25" name="Round Same Side Corner Rectangle 24"/>
          <p:cNvSpPr/>
          <p:nvPr/>
        </p:nvSpPr>
        <p:spPr>
          <a:xfrm>
            <a:off x="2815836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52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4903690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F6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6344" y="4319028"/>
            <a:ext cx="2054546" cy="1120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 Same Side Corner Rectangle 28"/>
          <p:cNvSpPr/>
          <p:nvPr/>
        </p:nvSpPr>
        <p:spPr>
          <a:xfrm>
            <a:off x="6976094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B0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30" name="Round Same Side Corner Rectangle 29"/>
          <p:cNvSpPr/>
          <p:nvPr/>
        </p:nvSpPr>
        <p:spPr>
          <a:xfrm>
            <a:off x="5921230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Font</a:t>
            </a:r>
          </a:p>
        </p:txBody>
      </p:sp>
      <p:sp>
        <p:nvSpPr>
          <p:cNvPr id="31" name="Round Same Side Corner Rectangle 30"/>
          <p:cNvSpPr/>
          <p:nvPr/>
        </p:nvSpPr>
        <p:spPr>
          <a:xfrm>
            <a:off x="3830764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0797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05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27" y="1065072"/>
            <a:ext cx="5727465" cy="476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38644" y="1993492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ol</a:t>
            </a:r>
            <a:r>
              <a:rPr lang="en-US" sz="1400" dirty="0"/>
              <a:t> {</a:t>
            </a:r>
            <a:br>
              <a:rPr lang="en-US" sz="1400" dirty="0"/>
            </a:br>
            <a:r>
              <a:rPr lang="en-US" sz="1400" dirty="0"/>
              <a:t>    list-style-type: </a:t>
            </a:r>
            <a:r>
              <a:rPr lang="en-US" sz="1400" dirty="0" smtClean="0"/>
              <a:t>uper-latin;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}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Pentagon 2"/>
          <p:cNvSpPr/>
          <p:nvPr/>
        </p:nvSpPr>
        <p:spPr>
          <a:xfrm>
            <a:off x="406319" y="2156197"/>
            <a:ext cx="2654126" cy="882498"/>
          </a:xfrm>
          <a:prstGeom prst="homePlate">
            <a:avLst/>
          </a:prstGeom>
          <a:solidFill>
            <a:srgbClr val="22E0EA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</a:rPr>
              <a:t>Ordered Lists </a:t>
            </a:r>
            <a:br>
              <a:rPr lang="en-IN" sz="1400" dirty="0" smtClean="0">
                <a:solidFill>
                  <a:schemeClr val="tx1"/>
                </a:solidFill>
              </a:rPr>
            </a:br>
            <a:r>
              <a:rPr lang="en-IN" sz="1400" dirty="0" smtClean="0">
                <a:solidFill>
                  <a:schemeClr val="tx1"/>
                </a:solidFill>
              </a:rPr>
              <a:t>(&lt;</a:t>
            </a:r>
            <a:r>
              <a:rPr lang="en-IN" sz="1400" dirty="0" err="1" smtClean="0">
                <a:solidFill>
                  <a:schemeClr val="tx1"/>
                </a:solidFill>
              </a:rPr>
              <a:t>ol</a:t>
            </a:r>
            <a:r>
              <a:rPr lang="en-IN" sz="1400" dirty="0" smtClean="0">
                <a:solidFill>
                  <a:schemeClr val="tx1"/>
                </a:solidFill>
              </a:rPr>
              <a:t>&gt;)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406319" y="4043055"/>
            <a:ext cx="2654126" cy="882498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Unordered </a:t>
            </a:r>
            <a:r>
              <a:rPr lang="en-IN" sz="1400" dirty="0" smtClean="0">
                <a:solidFill>
                  <a:schemeClr val="tx1"/>
                </a:solidFill>
              </a:rPr>
              <a:t>Lists</a:t>
            </a:r>
          </a:p>
          <a:p>
            <a:pPr algn="ctr"/>
            <a:r>
              <a:rPr lang="en-IN" sz="1400" dirty="0" smtClean="0">
                <a:solidFill>
                  <a:schemeClr val="tx1"/>
                </a:solidFill>
              </a:rPr>
              <a:t>(&lt;</a:t>
            </a:r>
            <a:r>
              <a:rPr lang="en-IN" sz="1400" dirty="0" err="1" smtClean="0">
                <a:solidFill>
                  <a:schemeClr val="tx1"/>
                </a:solidFill>
              </a:rPr>
              <a:t>ul</a:t>
            </a:r>
            <a:r>
              <a:rPr lang="en-IN" sz="1400" dirty="0" smtClean="0">
                <a:solidFill>
                  <a:schemeClr val="tx1"/>
                </a:solidFill>
              </a:rPr>
              <a:t>&gt;)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72584" y="4073252"/>
            <a:ext cx="2238159" cy="790019"/>
            <a:chOff x="3608416" y="4538470"/>
            <a:chExt cx="2238159" cy="790019"/>
          </a:xfrm>
        </p:grpSpPr>
        <p:sp>
          <p:nvSpPr>
            <p:cNvPr id="16" name="Rounded Rectangle 15"/>
            <p:cNvSpPr/>
            <p:nvPr/>
          </p:nvSpPr>
          <p:spPr>
            <a:xfrm>
              <a:off x="3608416" y="4538470"/>
              <a:ext cx="2238159" cy="79001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9464" y="4779591"/>
              <a:ext cx="17852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 smtClean="0"/>
                <a:t>Marked with bullets</a:t>
              </a:r>
              <a:endParaRPr lang="en-US" sz="1400" dirty="0"/>
            </a:p>
          </p:txBody>
        </p:sp>
      </p:grpSp>
      <p:sp>
        <p:nvSpPr>
          <p:cNvPr id="9" name="Rectangular Callout 8"/>
          <p:cNvSpPr/>
          <p:nvPr/>
        </p:nvSpPr>
        <p:spPr>
          <a:xfrm>
            <a:off x="9264961" y="3098226"/>
            <a:ext cx="2610758" cy="1728000"/>
          </a:xfrm>
          <a:prstGeom prst="wedgeRectCallout">
            <a:avLst>
              <a:gd name="adj1" fmla="val -77071"/>
              <a:gd name="adj2" fmla="val -36363"/>
            </a:avLst>
          </a:prstGeom>
          <a:solidFill>
            <a:srgbClr val="52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dirty="0" smtClean="0">
                <a:solidFill>
                  <a:schemeClr val="tx1"/>
                </a:solidFill>
              </a:rPr>
              <a:t>upper-</a:t>
            </a:r>
            <a:r>
              <a:rPr lang="en-IN" sz="1400" dirty="0" err="1" smtClean="0">
                <a:solidFill>
                  <a:schemeClr val="tx1"/>
                </a:solidFill>
              </a:rPr>
              <a:t>latin</a:t>
            </a:r>
            <a:r>
              <a:rPr lang="en-IN" sz="1400" dirty="0" smtClean="0">
                <a:solidFill>
                  <a:schemeClr val="tx1"/>
                </a:solidFill>
              </a:rPr>
              <a:t> = A, B, C</a:t>
            </a:r>
          </a:p>
          <a:p>
            <a:r>
              <a:rPr lang="en-IN" sz="1400" dirty="0" smtClean="0">
                <a:solidFill>
                  <a:schemeClr val="tx1"/>
                </a:solidFill>
              </a:rPr>
              <a:t>lower-</a:t>
            </a:r>
            <a:r>
              <a:rPr lang="en-IN" sz="1400" dirty="0" err="1" smtClean="0">
                <a:solidFill>
                  <a:schemeClr val="tx1"/>
                </a:solidFill>
              </a:rPr>
              <a:t>latin</a:t>
            </a:r>
            <a:r>
              <a:rPr lang="en-IN" sz="1400" dirty="0" smtClean="0">
                <a:solidFill>
                  <a:schemeClr val="tx1"/>
                </a:solidFill>
              </a:rPr>
              <a:t> = a, b, c</a:t>
            </a:r>
          </a:p>
          <a:p>
            <a:r>
              <a:rPr lang="en-IN" sz="1400" dirty="0" smtClean="0">
                <a:solidFill>
                  <a:schemeClr val="tx1"/>
                </a:solidFill>
              </a:rPr>
              <a:t>upper-roman = I, II, III lower-roman =  I, ii, iii</a:t>
            </a:r>
          </a:p>
          <a:p>
            <a:r>
              <a:rPr lang="en-IN" sz="1400" dirty="0" smtClean="0">
                <a:solidFill>
                  <a:schemeClr val="tx1"/>
                </a:solidFill>
              </a:rPr>
              <a:t>decimal = 1, 2, 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38644" y="2986520"/>
            <a:ext cx="40264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ul</a:t>
            </a: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    list-style-type: circle;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2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LIST </a:t>
            </a:r>
            <a:r>
              <a:rPr lang="en-US" b="1" dirty="0">
                <a:solidFill>
                  <a:prstClr val="black"/>
                </a:solidFill>
              </a:rPr>
              <a:t>PROPERTIES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72583" y="2224187"/>
            <a:ext cx="2238159" cy="790019"/>
            <a:chOff x="3608415" y="2689405"/>
            <a:chExt cx="2238159" cy="790019"/>
          </a:xfrm>
        </p:grpSpPr>
        <p:sp>
          <p:nvSpPr>
            <p:cNvPr id="5" name="Rounded Rectangle 4"/>
            <p:cNvSpPr/>
            <p:nvPr/>
          </p:nvSpPr>
          <p:spPr>
            <a:xfrm>
              <a:off x="3608415" y="2689405"/>
              <a:ext cx="2238159" cy="79001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01595" y="2822804"/>
              <a:ext cx="18027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 smtClean="0"/>
                <a:t>Marked with numbers or alphabets</a:t>
              </a:r>
              <a:endParaRPr lang="en-US" sz="1400" dirty="0"/>
            </a:p>
          </p:txBody>
        </p:sp>
      </p:grpSp>
      <p:sp>
        <p:nvSpPr>
          <p:cNvPr id="17" name="Isosceles Triangle 16"/>
          <p:cNvSpPr/>
          <p:nvPr/>
        </p:nvSpPr>
        <p:spPr>
          <a:xfrm flipV="1">
            <a:off x="74718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36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 animBg="1"/>
      <p:bldP spid="9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WHAT IS CSS?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rgbClr val="191919"/>
                </a:solidFill>
              </a:rPr>
              <a:t>Cascading Style Sheets (CSS) define the look and feel of  HTML elements in a Web page</a:t>
            </a:r>
            <a:r>
              <a:rPr lang="en-US" b="1" dirty="0" smtClean="0">
                <a:solidFill>
                  <a:srgbClr val="191919"/>
                </a:solidFill>
              </a:rPr>
              <a:t>.</a:t>
            </a:r>
            <a:endParaRPr lang="en-US" b="1" dirty="0">
              <a:solidFill>
                <a:srgbClr val="191919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486" y="1032934"/>
            <a:ext cx="7710007" cy="506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10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23" name="Round Same Side Corner Rectangle 22"/>
          <p:cNvSpPr/>
          <p:nvPr/>
        </p:nvSpPr>
        <p:spPr>
          <a:xfrm>
            <a:off x="2817650" y="309634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4" name="Round Same Side Corner Rectangle 23"/>
          <p:cNvSpPr/>
          <p:nvPr/>
        </p:nvSpPr>
        <p:spPr>
          <a:xfrm>
            <a:off x="4897779" y="309634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154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Padding </a:t>
            </a:r>
          </a:p>
        </p:txBody>
      </p:sp>
      <p:sp>
        <p:nvSpPr>
          <p:cNvPr id="25" name="Round Same Side Corner Rectangle 24"/>
          <p:cNvSpPr/>
          <p:nvPr/>
        </p:nvSpPr>
        <p:spPr>
          <a:xfrm>
            <a:off x="6977908" y="309634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2817650" y="4181067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52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4905504" y="4181067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F6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46512" y="4128852"/>
            <a:ext cx="2054546" cy="1120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 Same Side Corner Rectangle 29"/>
          <p:cNvSpPr/>
          <p:nvPr/>
        </p:nvSpPr>
        <p:spPr>
          <a:xfrm>
            <a:off x="6977908" y="4181067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B0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31" name="Round Same Side Corner Rectangle 30"/>
          <p:cNvSpPr/>
          <p:nvPr/>
        </p:nvSpPr>
        <p:spPr>
          <a:xfrm>
            <a:off x="5923044" y="1969192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Font</a:t>
            </a:r>
          </a:p>
        </p:txBody>
      </p:sp>
      <p:sp>
        <p:nvSpPr>
          <p:cNvPr id="32" name="Round Same Side Corner Rectangle 31"/>
          <p:cNvSpPr/>
          <p:nvPr/>
        </p:nvSpPr>
        <p:spPr>
          <a:xfrm>
            <a:off x="3832578" y="1969192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0667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LIST </a:t>
            </a:r>
            <a:r>
              <a:rPr lang="en-US" b="1" dirty="0">
                <a:solidFill>
                  <a:prstClr val="black"/>
                </a:solidFill>
              </a:rPr>
              <a:t>PROPERTIES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31922"/>
              </p:ext>
            </p:extLst>
          </p:nvPr>
        </p:nvGraphicFramePr>
        <p:xfrm>
          <a:off x="728133" y="1919280"/>
          <a:ext cx="5710410" cy="335714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855205"/>
                <a:gridCol w="2855205"/>
              </a:tblGrid>
              <a:tr h="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Type of Link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Code</a:t>
                      </a:r>
                    </a:p>
                  </a:txBody>
                  <a:tcPr marL="216000" marT="180000" marB="180000"/>
                </a:tc>
              </a:tr>
              <a:tr h="68832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Unvisited</a:t>
                      </a:r>
                      <a:endParaRPr lang="en-IN" sz="12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IN" sz="1400" dirty="0" smtClean="0"/>
                        <a:t>a:link</a:t>
                      </a:r>
                      <a:endParaRPr lang="en-IN" sz="1400" dirty="0"/>
                    </a:p>
                  </a:txBody>
                  <a:tcPr marL="216000" marT="180000" marB="180000"/>
                </a:tc>
              </a:tr>
              <a:tr h="68832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Visited</a:t>
                      </a:r>
                      <a:endParaRPr lang="en-IN" sz="12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IN" sz="1400" dirty="0" smtClean="0"/>
                        <a:t>a:visited</a:t>
                      </a:r>
                    </a:p>
                  </a:txBody>
                  <a:tcPr marL="216000" marT="180000" marB="180000"/>
                </a:tc>
              </a:tr>
              <a:tr h="68832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Final Project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400" dirty="0" smtClean="0"/>
                        <a:t>a:hover</a:t>
                      </a:r>
                      <a:endParaRPr lang="en-IN" sz="1200" dirty="0"/>
                    </a:p>
                  </a:txBody>
                  <a:tcPr marL="216000" marT="180000" marB="180000"/>
                </a:tc>
              </a:tr>
              <a:tr h="68832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Just Clicked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400" dirty="0" smtClean="0"/>
                        <a:t>a:active</a:t>
                      </a:r>
                      <a:endParaRPr lang="en-IN" sz="1200" dirty="0"/>
                    </a:p>
                  </a:txBody>
                  <a:tcPr marL="216000" marT="180000" marB="180000"/>
                </a:tc>
              </a:tr>
            </a:tbl>
          </a:graphicData>
        </a:graphic>
      </p:graphicFrame>
      <p:sp>
        <p:nvSpPr>
          <p:cNvPr id="18" name="Isosceles Triangle 17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598821" y="1898749"/>
            <a:ext cx="16042" cy="31633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90" y="1274917"/>
            <a:ext cx="4263518" cy="456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658372" y="1898749"/>
            <a:ext cx="4258260" cy="209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/* unvisited link */</a:t>
            </a:r>
            <a:br>
              <a:rPr lang="en-IN" sz="1400" dirty="0"/>
            </a:br>
            <a:r>
              <a:rPr lang="en-IN" sz="1400" dirty="0"/>
              <a:t>a:link {</a:t>
            </a:r>
            <a:br>
              <a:rPr lang="en-IN" sz="1400" dirty="0"/>
            </a:br>
            <a:r>
              <a:rPr lang="en-IN" sz="1400" dirty="0"/>
              <a:t>    </a:t>
            </a:r>
            <a:r>
              <a:rPr lang="en-IN" sz="1400" dirty="0" err="1"/>
              <a:t>color</a:t>
            </a:r>
            <a:r>
              <a:rPr lang="en-IN" sz="1400" dirty="0"/>
              <a:t>: </a:t>
            </a:r>
            <a:r>
              <a:rPr lang="en-IN" sz="1400" dirty="0" smtClean="0"/>
              <a:t>blue;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>}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sz="1400" dirty="0"/>
              <a:t>/* visited link */</a:t>
            </a:r>
            <a:br>
              <a:rPr lang="en-IN" sz="1400" dirty="0"/>
            </a:br>
            <a:r>
              <a:rPr lang="en-IN" sz="1400" dirty="0"/>
              <a:t>a:visited {</a:t>
            </a:r>
            <a:br>
              <a:rPr lang="en-IN" sz="1400" dirty="0"/>
            </a:br>
            <a:r>
              <a:rPr lang="en-IN" sz="1400" dirty="0"/>
              <a:t>    </a:t>
            </a:r>
            <a:r>
              <a:rPr lang="en-IN" sz="1400" dirty="0" err="1"/>
              <a:t>color</a:t>
            </a:r>
            <a:r>
              <a:rPr lang="en-IN" sz="1400" dirty="0"/>
              <a:t>: </a:t>
            </a:r>
            <a:r>
              <a:rPr lang="en-IN" sz="1400" dirty="0" smtClean="0"/>
              <a:t>green;</a:t>
            </a:r>
          </a:p>
          <a:p>
            <a:r>
              <a:rPr lang="en-IN" sz="14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7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>
            <a:off x="2815836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6" name="Round Same Side Corner Rectangle 15"/>
          <p:cNvSpPr/>
          <p:nvPr/>
        </p:nvSpPr>
        <p:spPr>
          <a:xfrm>
            <a:off x="4895965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154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Padding 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6976094" y="3294244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ED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</a:t>
            </a:r>
          </a:p>
        </p:txBody>
      </p:sp>
      <p:sp>
        <p:nvSpPr>
          <p:cNvPr id="18" name="Round Same Side Corner Rectangle 17"/>
          <p:cNvSpPr/>
          <p:nvPr/>
        </p:nvSpPr>
        <p:spPr>
          <a:xfrm>
            <a:off x="2815836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52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19" name="Round Same Side Corner Rectangle 18"/>
          <p:cNvSpPr/>
          <p:nvPr/>
        </p:nvSpPr>
        <p:spPr>
          <a:xfrm>
            <a:off x="4903690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F6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99244" y="4338078"/>
            <a:ext cx="2054546" cy="1120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 Same Side Corner Rectangle 19"/>
          <p:cNvSpPr/>
          <p:nvPr/>
        </p:nvSpPr>
        <p:spPr>
          <a:xfrm>
            <a:off x="6976094" y="4378968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CB0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1" name="Round Same Side Corner Rectangle 20"/>
          <p:cNvSpPr/>
          <p:nvPr/>
        </p:nvSpPr>
        <p:spPr>
          <a:xfrm>
            <a:off x="5921230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Font</a:t>
            </a:r>
          </a:p>
        </p:txBody>
      </p:sp>
      <p:sp>
        <p:nvSpPr>
          <p:cNvPr id="22" name="Round Same Side Corner Rectangle 21"/>
          <p:cNvSpPr/>
          <p:nvPr/>
        </p:nvSpPr>
        <p:spPr>
          <a:xfrm>
            <a:off x="3830764" y="2167093"/>
            <a:ext cx="1936562" cy="1009332"/>
          </a:xfrm>
          <a:prstGeom prst="round2SameRect">
            <a:avLst>
              <a:gd name="adj1" fmla="val 10823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224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17" y="1471801"/>
            <a:ext cx="4023183" cy="430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801473" y="2645986"/>
            <a:ext cx="4384799" cy="2258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table.one {</a:t>
            </a:r>
            <a:r>
              <a:rPr lang="en-IN" sz="1400" dirty="0" err="1"/>
              <a:t>border-collapse:collapse</a:t>
            </a:r>
            <a:r>
              <a:rPr lang="en-IN" sz="1400" dirty="0"/>
              <a:t>;}</a:t>
            </a:r>
          </a:p>
          <a:p>
            <a:r>
              <a:rPr lang="en-IN" sz="1400" dirty="0" err="1"/>
              <a:t>table.two</a:t>
            </a:r>
            <a:r>
              <a:rPr lang="en-IN" sz="1400" dirty="0"/>
              <a:t> {</a:t>
            </a:r>
            <a:r>
              <a:rPr lang="en-IN" sz="1400" dirty="0" err="1"/>
              <a:t>border-collapse:separate</a:t>
            </a:r>
            <a:r>
              <a:rPr lang="en-IN" sz="1400" dirty="0"/>
              <a:t>;}</a:t>
            </a:r>
          </a:p>
          <a:p>
            <a:r>
              <a:rPr lang="en-IN" sz="1400" dirty="0" err="1"/>
              <a:t>td.a</a:t>
            </a:r>
            <a:r>
              <a:rPr lang="en-IN" sz="1400" dirty="0"/>
              <a:t> {</a:t>
            </a:r>
            <a:r>
              <a:rPr lang="en-IN" sz="1400" dirty="0" err="1"/>
              <a:t>border-style:dotted</a:t>
            </a:r>
            <a:r>
              <a:rPr lang="en-IN" sz="1400" dirty="0"/>
              <a:t>; border-width:3px; border-</a:t>
            </a:r>
            <a:r>
              <a:rPr lang="en-IN" sz="1400" dirty="0" err="1"/>
              <a:t>color</a:t>
            </a:r>
            <a:r>
              <a:rPr lang="en-IN" sz="1400" dirty="0"/>
              <a:t>:#000000;</a:t>
            </a:r>
          </a:p>
          <a:p>
            <a:r>
              <a:rPr lang="en-IN" sz="1400" dirty="0"/>
              <a:t>padding:10px;}</a:t>
            </a:r>
          </a:p>
          <a:p>
            <a:r>
              <a:rPr lang="en-IN" sz="1400" dirty="0" err="1"/>
              <a:t>td.b</a:t>
            </a:r>
            <a:r>
              <a:rPr lang="en-IN" sz="1400" dirty="0"/>
              <a:t> {</a:t>
            </a:r>
            <a:r>
              <a:rPr lang="en-IN" sz="1400" dirty="0" err="1"/>
              <a:t>border-style:solid</a:t>
            </a:r>
            <a:r>
              <a:rPr lang="en-IN" sz="1400" dirty="0"/>
              <a:t>; border-width:3px; border-</a:t>
            </a:r>
            <a:r>
              <a:rPr lang="en-IN" sz="1400" dirty="0" err="1"/>
              <a:t>color</a:t>
            </a:r>
            <a:r>
              <a:rPr lang="en-IN" sz="1400" dirty="0"/>
              <a:t>:#333333;</a:t>
            </a:r>
          </a:p>
          <a:p>
            <a:r>
              <a:rPr lang="en-IN" sz="1400" dirty="0"/>
              <a:t>padding:10px;}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2672" y="2477870"/>
            <a:ext cx="4051047" cy="1682652"/>
            <a:chOff x="1232672" y="2249270"/>
            <a:chExt cx="4051047" cy="1678153"/>
          </a:xfrm>
        </p:grpSpPr>
        <p:sp>
          <p:nvSpPr>
            <p:cNvPr id="4" name="Rounded Rectangle 3"/>
            <p:cNvSpPr/>
            <p:nvPr/>
          </p:nvSpPr>
          <p:spPr>
            <a:xfrm>
              <a:off x="1232672" y="2249270"/>
              <a:ext cx="4051047" cy="1678153"/>
            </a:xfrm>
            <a:prstGeom prst="roundRect">
              <a:avLst>
                <a:gd name="adj" fmla="val 573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365627" y="2488181"/>
              <a:ext cx="3785136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IN" sz="1600" b="1" dirty="0"/>
                <a:t>Property Purpose</a:t>
              </a:r>
            </a:p>
            <a:p>
              <a:r>
                <a:rPr lang="en-IN" sz="1400" dirty="0"/>
                <a:t>border - collapse Where the borders of two table cells touch, this property </a:t>
              </a:r>
              <a:r>
                <a:rPr lang="en-IN" sz="1400" dirty="0" smtClean="0"/>
                <a:t>determines </a:t>
              </a:r>
              <a:r>
                <a:rPr lang="en-IN" sz="1400" dirty="0"/>
                <a:t>whether </a:t>
              </a:r>
              <a:r>
                <a:rPr lang="en-IN" sz="1400" i="1" dirty="0"/>
                <a:t>both </a:t>
              </a:r>
              <a:r>
                <a:rPr lang="en-IN" sz="1400" i="1" dirty="0" smtClean="0"/>
                <a:t>the </a:t>
              </a:r>
              <a:r>
                <a:rPr lang="en-IN" sz="1400" dirty="0" smtClean="0"/>
                <a:t>borders </a:t>
              </a:r>
              <a:r>
                <a:rPr lang="en-IN" sz="1400" dirty="0"/>
                <a:t>should be visible, or </a:t>
              </a:r>
              <a:r>
                <a:rPr lang="en-IN" sz="1400" dirty="0" smtClean="0"/>
                <a:t>the browser should pick one </a:t>
              </a:r>
              <a:r>
                <a:rPr lang="en-IN" sz="1400" dirty="0"/>
                <a:t>of the borders </a:t>
              </a:r>
              <a:r>
                <a:rPr lang="en-IN" sz="1400" dirty="0" smtClean="0"/>
                <a:t>to display.</a:t>
              </a:r>
              <a:endParaRPr lang="en-IN" sz="14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TABLE </a:t>
            </a:r>
            <a:r>
              <a:rPr lang="en-US" b="1" dirty="0">
                <a:solidFill>
                  <a:prstClr val="black"/>
                </a:solidFill>
              </a:rPr>
              <a:t>PROPERTIES</a:t>
            </a:r>
          </a:p>
        </p:txBody>
      </p:sp>
      <p:sp>
        <p:nvSpPr>
          <p:cNvPr id="13" name="Isosceles Triangle 12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0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427" y="1465070"/>
            <a:ext cx="3630068" cy="3966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entagon 2"/>
          <p:cNvSpPr/>
          <p:nvPr/>
        </p:nvSpPr>
        <p:spPr>
          <a:xfrm>
            <a:off x="445376" y="2158125"/>
            <a:ext cx="2654126" cy="88249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border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445376" y="4144390"/>
            <a:ext cx="2654126" cy="882498"/>
          </a:xfrm>
          <a:prstGeom prst="homePlate">
            <a:avLst/>
          </a:prstGeom>
          <a:solidFill>
            <a:srgbClr val="ED8D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caption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613997" y="1955617"/>
            <a:ext cx="2659508" cy="1258017"/>
            <a:chOff x="3173849" y="1892716"/>
            <a:chExt cx="3539805" cy="1383819"/>
          </a:xfrm>
        </p:grpSpPr>
        <p:sp>
          <p:nvSpPr>
            <p:cNvPr id="2" name="Oval 1"/>
            <p:cNvSpPr/>
            <p:nvPr/>
          </p:nvSpPr>
          <p:spPr>
            <a:xfrm>
              <a:off x="3173849" y="1892716"/>
              <a:ext cx="3539805" cy="1383819"/>
            </a:xfrm>
            <a:prstGeom prst="rect">
              <a:avLst/>
            </a:prstGeom>
            <a:solidFill>
              <a:srgbClr val="CC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63187" y="2223137"/>
              <a:ext cx="30496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 smtClean="0"/>
                <a:t>Spacing specifies </a:t>
              </a:r>
              <a:r>
                <a:rPr lang="en-IN" sz="1400" dirty="0"/>
                <a:t>the width </a:t>
              </a:r>
              <a:r>
                <a:rPr lang="en-IN" sz="1400" dirty="0" smtClean="0"/>
                <a:t>of space, which should </a:t>
              </a:r>
              <a:r>
                <a:rPr lang="en-IN" sz="1400" dirty="0"/>
                <a:t>appear </a:t>
              </a:r>
              <a:r>
                <a:rPr lang="en-IN" sz="1400" dirty="0" smtClean="0"/>
                <a:t>between table cells</a:t>
              </a:r>
              <a:endParaRPr lang="en-IN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81021" y="3994673"/>
            <a:ext cx="2925460" cy="1143652"/>
            <a:chOff x="3481021" y="3994673"/>
            <a:chExt cx="2925460" cy="1143652"/>
          </a:xfrm>
        </p:grpSpPr>
        <p:sp>
          <p:nvSpPr>
            <p:cNvPr id="17" name="Rectangle 16"/>
            <p:cNvSpPr/>
            <p:nvPr/>
          </p:nvSpPr>
          <p:spPr>
            <a:xfrm>
              <a:off x="3481021" y="3994673"/>
              <a:ext cx="2925460" cy="1143652"/>
            </a:xfrm>
            <a:prstGeom prst="rect">
              <a:avLst/>
            </a:prstGeom>
            <a:solidFill>
              <a:srgbClr val="CC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0856" y="4104861"/>
              <a:ext cx="2426814" cy="89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 smtClean="0"/>
                <a:t>Side specifies the </a:t>
              </a:r>
              <a:r>
                <a:rPr lang="en-IN" sz="1400" dirty="0"/>
                <a:t>side of a table </a:t>
              </a:r>
              <a:r>
                <a:rPr lang="en-IN" sz="1400" dirty="0" smtClean="0"/>
                <a:t>at which </a:t>
              </a:r>
              <a:r>
                <a:rPr lang="en-IN" sz="1400" dirty="0"/>
                <a:t>caption should </a:t>
              </a:r>
              <a:r>
                <a:rPr lang="en-IN" sz="1400" dirty="0" smtClean="0"/>
                <a:t>appear </a:t>
              </a:r>
              <a:r>
                <a:rPr lang="en-IN" sz="1400" dirty="0"/>
                <a:t>i.e. top, bottom</a:t>
              </a:r>
              <a:r>
                <a:rPr lang="en-IN" sz="1400" dirty="0" smtClean="0"/>
                <a:t>, right or left.</a:t>
              </a:r>
              <a:endParaRPr lang="en-IN" sz="14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315200" y="2111104"/>
            <a:ext cx="2765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{border-spacing:15px</a:t>
            </a:r>
            <a:r>
              <a:rPr lang="en-IN" sz="1400" dirty="0" smtClean="0"/>
              <a:t>;}</a:t>
            </a:r>
            <a:endParaRPr lang="en-IN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315200" y="2687369"/>
            <a:ext cx="329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{</a:t>
            </a:r>
            <a:r>
              <a:rPr lang="en-IN" sz="1400" dirty="0" err="1"/>
              <a:t>caption-side:bottom</a:t>
            </a:r>
            <a:r>
              <a:rPr lang="en-IN" sz="1400" dirty="0"/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TABLE </a:t>
            </a:r>
            <a:r>
              <a:rPr lang="en-US" b="1" dirty="0">
                <a:solidFill>
                  <a:prstClr val="black"/>
                </a:solidFill>
              </a:rPr>
              <a:t>PROPERTIES</a:t>
            </a:r>
          </a:p>
        </p:txBody>
      </p:sp>
      <p:sp>
        <p:nvSpPr>
          <p:cNvPr id="18" name="Isosceles Triangle 17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9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5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4491" y="1489118"/>
            <a:ext cx="12078039" cy="46037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62573" y="1163728"/>
            <a:ext cx="885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Before you start designing the layout, consider the following things: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CSS </a:t>
            </a:r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PROPERTIES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Points </a:t>
            </a:r>
            <a:r>
              <a:rPr lang="en-US" b="1" dirty="0">
                <a:solidFill>
                  <a:prstClr val="black"/>
                </a:solidFill>
              </a:rPr>
              <a:t>to consider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880" y="1594019"/>
            <a:ext cx="5789023" cy="739889"/>
            <a:chOff x="944880" y="1594019"/>
            <a:chExt cx="5789023" cy="739889"/>
          </a:xfrm>
        </p:grpSpPr>
        <p:sp>
          <p:nvSpPr>
            <p:cNvPr id="27" name="Rounded Rectangle 26"/>
            <p:cNvSpPr/>
            <p:nvPr/>
          </p:nvSpPr>
          <p:spPr>
            <a:xfrm>
              <a:off x="1186543" y="1685460"/>
              <a:ext cx="5547360" cy="55482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44880" y="1594019"/>
              <a:ext cx="742696" cy="739889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15" y="1815987"/>
              <a:ext cx="458176" cy="308878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1812852" y="1682482"/>
              <a:ext cx="46248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Understand the site’s aim correctly and gather information required to fulfill those objectives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67054" y="3078011"/>
            <a:ext cx="5862763" cy="739889"/>
            <a:chOff x="944880" y="3078011"/>
            <a:chExt cx="5862763" cy="739889"/>
          </a:xfrm>
        </p:grpSpPr>
        <p:sp>
          <p:nvSpPr>
            <p:cNvPr id="38" name="Rounded Rectangle 37"/>
            <p:cNvSpPr/>
            <p:nvPr/>
          </p:nvSpPr>
          <p:spPr>
            <a:xfrm>
              <a:off x="1186543" y="3169452"/>
              <a:ext cx="5547360" cy="554820"/>
            </a:xfrm>
            <a:prstGeom prst="roundRect">
              <a:avLst/>
            </a:prstGeom>
            <a:solidFill>
              <a:srgbClr val="C12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944880" y="3078011"/>
              <a:ext cx="742696" cy="739889"/>
            </a:xfrm>
            <a:prstGeom prst="ellipse">
              <a:avLst/>
            </a:prstGeom>
            <a:solidFill>
              <a:srgbClr val="C1202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140" y="3292423"/>
              <a:ext cx="458176" cy="3088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720353" y="3287436"/>
              <a:ext cx="50872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Create a site map, which shows the number of required pages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02130" y="2336015"/>
            <a:ext cx="5862763" cy="739889"/>
            <a:chOff x="944880" y="2336015"/>
            <a:chExt cx="5862763" cy="739889"/>
          </a:xfrm>
        </p:grpSpPr>
        <p:sp>
          <p:nvSpPr>
            <p:cNvPr id="36" name="Rounded Rectangle 35"/>
            <p:cNvSpPr/>
            <p:nvPr/>
          </p:nvSpPr>
          <p:spPr>
            <a:xfrm>
              <a:off x="1186543" y="2427456"/>
              <a:ext cx="5547360" cy="554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13510" y="2416661"/>
              <a:ext cx="5394133" cy="578882"/>
            </a:xfrm>
            <a:prstGeom prst="roundRect">
              <a:avLst/>
            </a:prstGeom>
            <a:solidFill>
              <a:srgbClr val="292F77"/>
            </a:solidFill>
          </p:spPr>
          <p:txBody>
            <a:bodyPr wrap="square" rtlCol="0">
              <a:spAutoFit/>
            </a:bodyPr>
            <a:lstStyle/>
            <a:p>
              <a:pPr marL="274638"/>
              <a:r>
                <a:rPr lang="en-US" sz="1400" dirty="0">
                  <a:solidFill>
                    <a:schemeClr val="bg1"/>
                  </a:solidFill>
                </a:rPr>
                <a:t>Group the information into </a:t>
              </a:r>
              <a:r>
                <a:rPr lang="en-US" sz="1400" dirty="0" smtClean="0">
                  <a:solidFill>
                    <a:schemeClr val="bg1"/>
                  </a:solidFill>
                </a:rPr>
                <a:t>“elements” </a:t>
              </a:r>
              <a:r>
                <a:rPr lang="en-US" sz="1400" dirty="0">
                  <a:solidFill>
                    <a:schemeClr val="bg1"/>
                  </a:solidFill>
                </a:rPr>
                <a:t>(such as navigation, logos, contact information, product information, and so on)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944880" y="2336015"/>
              <a:ext cx="742696" cy="739889"/>
            </a:xfrm>
            <a:prstGeom prst="ellipse">
              <a:avLst/>
            </a:prstGeom>
            <a:solidFill>
              <a:srgbClr val="292F7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140" y="2550427"/>
              <a:ext cx="458176" cy="30887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487557" y="3789496"/>
            <a:ext cx="5833266" cy="739889"/>
            <a:chOff x="944880" y="3820007"/>
            <a:chExt cx="5833266" cy="739889"/>
          </a:xfrm>
        </p:grpSpPr>
        <p:sp>
          <p:nvSpPr>
            <p:cNvPr id="40" name="Rounded Rectangle 39"/>
            <p:cNvSpPr/>
            <p:nvPr/>
          </p:nvSpPr>
          <p:spPr>
            <a:xfrm>
              <a:off x="1186543" y="3911448"/>
              <a:ext cx="5547360" cy="554820"/>
            </a:xfrm>
            <a:prstGeom prst="roundRect">
              <a:avLst/>
            </a:prstGeom>
            <a:solidFill>
              <a:srgbClr val="CA5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44880" y="3820007"/>
              <a:ext cx="742696" cy="739889"/>
            </a:xfrm>
            <a:prstGeom prst="ellipse">
              <a:avLst/>
            </a:prstGeom>
            <a:solidFill>
              <a:srgbClr val="CA5EE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140" y="4035512"/>
              <a:ext cx="458176" cy="30887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690856" y="4035722"/>
              <a:ext cx="50872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Decide how to position various elements within the page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31069" y="4561925"/>
            <a:ext cx="5862763" cy="739889"/>
            <a:chOff x="944880" y="4562003"/>
            <a:chExt cx="5862763" cy="739889"/>
          </a:xfrm>
        </p:grpSpPr>
        <p:sp>
          <p:nvSpPr>
            <p:cNvPr id="42" name="Rounded Rectangle 41"/>
            <p:cNvSpPr/>
            <p:nvPr/>
          </p:nvSpPr>
          <p:spPr>
            <a:xfrm>
              <a:off x="1186543" y="4653444"/>
              <a:ext cx="5547360" cy="554820"/>
            </a:xfrm>
            <a:prstGeom prst="roundRect">
              <a:avLst/>
            </a:prstGeom>
            <a:solidFill>
              <a:srgbClr val="33A1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44880" y="4562003"/>
              <a:ext cx="742696" cy="739889"/>
            </a:xfrm>
            <a:prstGeom prst="ellipse">
              <a:avLst/>
            </a:prstGeom>
            <a:solidFill>
              <a:srgbClr val="33A1C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140" y="4776415"/>
              <a:ext cx="458176" cy="3088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1720353" y="4780228"/>
              <a:ext cx="50872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How to use CSS for positioning the elements on the page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00181" y="5272247"/>
            <a:ext cx="5862763" cy="739889"/>
            <a:chOff x="944880" y="5304001"/>
            <a:chExt cx="5862763" cy="739889"/>
          </a:xfrm>
        </p:grpSpPr>
        <p:sp>
          <p:nvSpPr>
            <p:cNvPr id="44" name="Rounded Rectangle 43"/>
            <p:cNvSpPr/>
            <p:nvPr/>
          </p:nvSpPr>
          <p:spPr>
            <a:xfrm>
              <a:off x="1186543" y="5395442"/>
              <a:ext cx="5547360" cy="554820"/>
            </a:xfrm>
            <a:prstGeom prst="roundRect">
              <a:avLst/>
            </a:prstGeom>
            <a:solidFill>
              <a:srgbClr val="154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44880" y="5304001"/>
              <a:ext cx="742696" cy="739889"/>
            </a:xfrm>
            <a:prstGeom prst="ellipse">
              <a:avLst/>
            </a:prstGeom>
            <a:solidFill>
              <a:srgbClr val="1547E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140" y="5518413"/>
              <a:ext cx="458176" cy="308878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720353" y="5519514"/>
              <a:ext cx="50872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Develop for mobile phones</a:t>
              </a:r>
            </a:p>
          </p:txBody>
        </p:sp>
      </p:grpSp>
      <p:sp>
        <p:nvSpPr>
          <p:cNvPr id="58" name="Isosceles Triangle 57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42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compnd-DTP-084\Download\ITES SELF LEARNING\image ref\scherm ASUS A7S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3007" y="1439380"/>
            <a:ext cx="5287236" cy="401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5113" y="1119340"/>
            <a:ext cx="5859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However, different visitors may be visiting your site through distinct devices with varying screen sizes. Therefore, make sure that it is flexible enough to adapt itself to different screens.</a:t>
            </a:r>
          </a:p>
          <a:p>
            <a:r>
              <a:rPr lang="en-US" sz="1600" dirty="0" smtClean="0"/>
              <a:t>Responsive </a:t>
            </a:r>
            <a:r>
              <a:rPr lang="en-US" sz="1600" dirty="0"/>
              <a:t>or liquid design </a:t>
            </a:r>
            <a:r>
              <a:rPr lang="en-US" sz="1600" dirty="0" smtClean="0"/>
              <a:t>concept can be a good solution in such cases. While </a:t>
            </a:r>
            <a:r>
              <a:rPr lang="en-US" sz="1600" dirty="0"/>
              <a:t>designing a liquid layout, we specify the proportion of our page in percentage values</a:t>
            </a:r>
            <a:r>
              <a:rPr lang="en-US" sz="1600" dirty="0" smtClean="0"/>
              <a:t>.</a:t>
            </a:r>
            <a:endParaRPr lang="en-US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534213" y="3435578"/>
            <a:ext cx="4056837" cy="1384071"/>
            <a:chOff x="1485613" y="3949928"/>
            <a:chExt cx="5274845" cy="1384071"/>
          </a:xfrm>
        </p:grpSpPr>
        <p:sp>
          <p:nvSpPr>
            <p:cNvPr id="12" name="Rectangle 11"/>
            <p:cNvSpPr/>
            <p:nvPr/>
          </p:nvSpPr>
          <p:spPr>
            <a:xfrm>
              <a:off x="1485613" y="3949928"/>
              <a:ext cx="5274845" cy="1384071"/>
            </a:xfrm>
            <a:prstGeom prst="rect">
              <a:avLst/>
            </a:prstGeom>
            <a:solidFill>
              <a:srgbClr val="CA5EE8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85152" y="4385846"/>
              <a:ext cx="4752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This means that the screen is </a:t>
              </a:r>
              <a:r>
                <a:rPr lang="en-US" sz="1600" b="1" dirty="0" smtClean="0"/>
                <a:t>1024</a:t>
              </a:r>
              <a:r>
                <a:rPr lang="en-US" sz="1600" dirty="0" smtClean="0"/>
                <a:t> pixels wide and </a:t>
              </a:r>
              <a:r>
                <a:rPr lang="en-US" sz="1600" b="1" dirty="0" smtClean="0"/>
                <a:t>768</a:t>
              </a:r>
              <a:r>
                <a:rPr lang="en-US" sz="1600" dirty="0" smtClean="0"/>
                <a:t> pixels high. 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PAGE LAYOUT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Page </a:t>
            </a:r>
            <a:r>
              <a:rPr lang="en-US" b="1" dirty="0">
                <a:solidFill>
                  <a:prstClr val="black"/>
                </a:solidFill>
              </a:rPr>
              <a:t>Size and Screen Resolution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1999" y="3253537"/>
            <a:ext cx="1969822" cy="1794712"/>
            <a:chOff x="4812238" y="3327850"/>
            <a:chExt cx="2385286" cy="1137179"/>
          </a:xfrm>
        </p:grpSpPr>
        <p:sp>
          <p:nvSpPr>
            <p:cNvPr id="15" name="Right Arrow 14"/>
            <p:cNvSpPr/>
            <p:nvPr/>
          </p:nvSpPr>
          <p:spPr>
            <a:xfrm>
              <a:off x="4812238" y="3327850"/>
              <a:ext cx="2385286" cy="1137179"/>
            </a:xfrm>
            <a:prstGeom prst="rightArrow">
              <a:avLst>
                <a:gd name="adj1" fmla="val 50000"/>
                <a:gd name="adj2" fmla="val 100256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4918871" y="3706339"/>
              <a:ext cx="1415851" cy="331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Size of a 17 inch screen </a:t>
              </a:r>
              <a:endParaRPr lang="en-US" sz="1400" dirty="0"/>
            </a:p>
          </p:txBody>
        </p:sp>
      </p:grpSp>
      <p:sp>
        <p:nvSpPr>
          <p:cNvPr id="18" name="Isosceles Triangle 17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68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091" y="1132511"/>
            <a:ext cx="9029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Composition and Grids </a:t>
            </a:r>
          </a:p>
          <a:p>
            <a:endParaRPr lang="en-US" sz="1400" b="1" dirty="0" smtClean="0"/>
          </a:p>
          <a:p>
            <a:r>
              <a:rPr lang="en-US" sz="1400" dirty="0" smtClean="0"/>
              <a:t>It is a visual art , which deals with the arrangement </a:t>
            </a:r>
            <a:r>
              <a:rPr lang="en-US" sz="1400" dirty="0"/>
              <a:t>&amp;</a:t>
            </a:r>
            <a:r>
              <a:rPr lang="en-US" sz="1400" dirty="0" smtClean="0"/>
              <a:t> placement of visual elements.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PAGE LAYOUT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Designing </a:t>
            </a:r>
            <a:r>
              <a:rPr lang="en-US" b="1" dirty="0">
                <a:solidFill>
                  <a:prstClr val="black"/>
                </a:solidFill>
              </a:rPr>
              <a:t>Pages</a:t>
            </a:r>
          </a:p>
        </p:txBody>
      </p:sp>
      <p:sp>
        <p:nvSpPr>
          <p:cNvPr id="16" name="Freeform 15"/>
          <p:cNvSpPr/>
          <p:nvPr/>
        </p:nvSpPr>
        <p:spPr>
          <a:xfrm flipH="1">
            <a:off x="9690160" y="3869632"/>
            <a:ext cx="1310803" cy="778003"/>
          </a:xfrm>
          <a:custGeom>
            <a:avLst/>
            <a:gdLst>
              <a:gd name="connsiteX0" fmla="*/ 0 w 3600000"/>
              <a:gd name="connsiteY0" fmla="*/ 0 h 2340000"/>
              <a:gd name="connsiteX1" fmla="*/ 3600000 w 3600000"/>
              <a:gd name="connsiteY1" fmla="*/ 0 h 2340000"/>
              <a:gd name="connsiteX2" fmla="*/ 3600000 w 3600000"/>
              <a:gd name="connsiteY2" fmla="*/ 2340000 h 2340000"/>
              <a:gd name="connsiteX3" fmla="*/ 0 w 3600000"/>
              <a:gd name="connsiteY3" fmla="*/ 2340000 h 2340000"/>
              <a:gd name="connsiteX4" fmla="*/ 0 w 3600000"/>
              <a:gd name="connsiteY4" fmla="*/ 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2340000">
                <a:moveTo>
                  <a:pt x="0" y="0"/>
                </a:moveTo>
                <a:lnTo>
                  <a:pt x="3600000" y="0"/>
                </a:lnTo>
                <a:lnTo>
                  <a:pt x="3600000" y="2340000"/>
                </a:lnTo>
                <a:lnTo>
                  <a:pt x="0" y="234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60400" rIns="0" bIns="66040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>
              <a:solidFill>
                <a:srgbClr val="FFC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232488" y="3370060"/>
            <a:ext cx="2959501" cy="1556007"/>
            <a:chOff x="9232488" y="3370060"/>
            <a:chExt cx="2959501" cy="1556007"/>
          </a:xfrm>
        </p:grpSpPr>
        <p:sp>
          <p:nvSpPr>
            <p:cNvPr id="15" name="Right Arrow 14"/>
            <p:cNvSpPr/>
            <p:nvPr/>
          </p:nvSpPr>
          <p:spPr>
            <a:xfrm flipH="1">
              <a:off x="9232488" y="3370060"/>
              <a:ext cx="2959501" cy="1556007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9620761" y="3768190"/>
              <a:ext cx="2388870" cy="69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These Gray Lines are called Grids  and  every other thing are elements.</a:t>
              </a:r>
              <a:endParaRPr lang="en-US" sz="1400" dirty="0"/>
            </a:p>
          </p:txBody>
        </p:sp>
      </p:grpSp>
      <p:sp>
        <p:nvSpPr>
          <p:cNvPr id="25" name="Isosceles Triangle 24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5" y="2291325"/>
            <a:ext cx="3294212" cy="3713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23" y="2291325"/>
            <a:ext cx="3294212" cy="37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3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97139" y="1238541"/>
            <a:ext cx="7396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 grid helps you place the elements in single column. 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PAGE LAYOUT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Grid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9" name="Isosceles Triangle 18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/>
          <p:cNvCxnSpPr/>
          <p:nvPr/>
        </p:nvCxnSpPr>
        <p:spPr>
          <a:xfrm>
            <a:off x="2677712" y="3570514"/>
            <a:ext cx="639576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968831" y="2814824"/>
            <a:ext cx="1" cy="1438828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064691" y="3567914"/>
            <a:ext cx="1" cy="671224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77712" y="3572338"/>
            <a:ext cx="1" cy="671224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7" y="1856659"/>
            <a:ext cx="2857500" cy="9381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4" y="4346225"/>
            <a:ext cx="2857500" cy="938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14" y="4346225"/>
            <a:ext cx="2857500" cy="9381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11" y="4346225"/>
            <a:ext cx="2857500" cy="9381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3753" y="4428773"/>
            <a:ext cx="2609706" cy="1349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73753" y="4666425"/>
            <a:ext cx="1225750" cy="111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334798" y="4658157"/>
            <a:ext cx="1225750" cy="111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73753" y="4950941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65732" y="4942673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334798" y="4936724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26777" y="4928456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43644" y="4428773"/>
            <a:ext cx="2609706" cy="1349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43644" y="4666425"/>
            <a:ext cx="1225750" cy="111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04689" y="4658157"/>
            <a:ext cx="1225750" cy="111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643644" y="4950941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335623" y="4942673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004689" y="4936724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696668" y="4928456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28835" y="4428773"/>
            <a:ext cx="2609706" cy="1349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028835" y="4666425"/>
            <a:ext cx="1225750" cy="111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389880" y="4658157"/>
            <a:ext cx="1225750" cy="111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028835" y="4950941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720814" y="4942673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389880" y="4936724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081859" y="4928456"/>
            <a:ext cx="533771" cy="158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9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8133" y="1338005"/>
            <a:ext cx="5576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 this </a:t>
            </a:r>
            <a:r>
              <a:rPr lang="en-US" sz="1600" dirty="0"/>
              <a:t>image, you build a sketch of areas according to the position and size of your page element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Whether </a:t>
            </a:r>
            <a:r>
              <a:rPr lang="en-US" sz="1600" dirty="0"/>
              <a:t>it is an image or text, this gives a structure to your page as per your requirement.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302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PAGE LAYOUT 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2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Sketching </a:t>
            </a:r>
            <a:r>
              <a:rPr lang="en-US" b="1" dirty="0">
                <a:solidFill>
                  <a:prstClr val="black"/>
                </a:solidFill>
              </a:rPr>
              <a:t>position of an element on grid </a:t>
            </a:r>
          </a:p>
        </p:txBody>
      </p:sp>
      <p:sp>
        <p:nvSpPr>
          <p:cNvPr id="8" name="Isosceles Triangle 7"/>
          <p:cNvSpPr/>
          <p:nvPr/>
        </p:nvSpPr>
        <p:spPr>
          <a:xfrm flipV="1">
            <a:off x="74718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49" y="1118930"/>
            <a:ext cx="3752851" cy="47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2760" y="1438774"/>
            <a:ext cx="5182391" cy="804188"/>
            <a:chOff x="541521" y="1333500"/>
            <a:chExt cx="7587537" cy="804188"/>
          </a:xfrm>
        </p:grpSpPr>
        <p:grpSp>
          <p:nvGrpSpPr>
            <p:cNvPr id="3" name="Group 2"/>
            <p:cNvGrpSpPr/>
            <p:nvPr/>
          </p:nvGrpSpPr>
          <p:grpSpPr>
            <a:xfrm>
              <a:off x="541521" y="1333500"/>
              <a:ext cx="7587537" cy="804188"/>
              <a:chOff x="541521" y="1333500"/>
              <a:chExt cx="7587537" cy="80418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025397" y="1381125"/>
                <a:ext cx="7103661" cy="694683"/>
              </a:xfrm>
              <a:prstGeom prst="roundRect">
                <a:avLst/>
              </a:prstGeom>
              <a:solidFill>
                <a:srgbClr val="FFC000">
                  <a:alpha val="9176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What is a Cascading Style Sheet (CSS)?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41521" y="1333500"/>
                <a:ext cx="1177411" cy="804188"/>
              </a:xfrm>
              <a:prstGeom prst="ellipse">
                <a:avLst/>
              </a:prstGeom>
              <a:solidFill>
                <a:srgbClr val="FBC315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750" y="1564072"/>
              <a:ext cx="454256" cy="35379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244785" y="2348868"/>
            <a:ext cx="5182391" cy="804188"/>
            <a:chOff x="1503546" y="2243594"/>
            <a:chExt cx="7587537" cy="804188"/>
          </a:xfrm>
        </p:grpSpPr>
        <p:grpSp>
          <p:nvGrpSpPr>
            <p:cNvPr id="8" name="Group 7"/>
            <p:cNvGrpSpPr/>
            <p:nvPr/>
          </p:nvGrpSpPr>
          <p:grpSpPr>
            <a:xfrm>
              <a:off x="1503546" y="2243594"/>
              <a:ext cx="7587537" cy="804188"/>
              <a:chOff x="1503546" y="2243594"/>
              <a:chExt cx="7587537" cy="80418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1987422" y="2291219"/>
                <a:ext cx="7103661" cy="694683"/>
              </a:xfrm>
              <a:prstGeom prst="roundRect">
                <a:avLst/>
              </a:prstGeom>
              <a:solidFill>
                <a:srgbClr val="92D050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What are the benefits of a CSS?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503546" y="2243594"/>
                <a:ext cx="1177411" cy="804188"/>
              </a:xfrm>
              <a:prstGeom prst="ellipse">
                <a:avLst/>
              </a:prstGeom>
              <a:solidFill>
                <a:srgbClr val="92D050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124" y="2468790"/>
              <a:ext cx="454256" cy="353796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66241" y="3366427"/>
            <a:ext cx="5182391" cy="804188"/>
            <a:chOff x="625002" y="3261153"/>
            <a:chExt cx="7587537" cy="804188"/>
          </a:xfrm>
        </p:grpSpPr>
        <p:grpSp>
          <p:nvGrpSpPr>
            <p:cNvPr id="13" name="Group 12"/>
            <p:cNvGrpSpPr/>
            <p:nvPr/>
          </p:nvGrpSpPr>
          <p:grpSpPr>
            <a:xfrm>
              <a:off x="625002" y="3261153"/>
              <a:ext cx="7587537" cy="804188"/>
              <a:chOff x="625002" y="3261153"/>
              <a:chExt cx="7587537" cy="804188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1108878" y="3308778"/>
                <a:ext cx="7103661" cy="694683"/>
              </a:xfrm>
              <a:prstGeom prst="roundRect">
                <a:avLst/>
              </a:prstGeom>
              <a:solidFill>
                <a:srgbClr val="ED8D23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How to define a CSS?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25002" y="3261153"/>
                <a:ext cx="1177411" cy="804188"/>
              </a:xfrm>
              <a:prstGeom prst="ellipse">
                <a:avLst/>
              </a:prstGeom>
              <a:solidFill>
                <a:srgbClr val="EC9534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80" y="3474160"/>
              <a:ext cx="454256" cy="353796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244785" y="4322106"/>
            <a:ext cx="5182391" cy="804188"/>
            <a:chOff x="1503546" y="4216832"/>
            <a:chExt cx="7587537" cy="804188"/>
          </a:xfrm>
        </p:grpSpPr>
        <p:grpSp>
          <p:nvGrpSpPr>
            <p:cNvPr id="18" name="Group 17"/>
            <p:cNvGrpSpPr/>
            <p:nvPr/>
          </p:nvGrpSpPr>
          <p:grpSpPr>
            <a:xfrm>
              <a:off x="1503546" y="4216832"/>
              <a:ext cx="7587537" cy="804188"/>
              <a:chOff x="1503546" y="4216832"/>
              <a:chExt cx="7587537" cy="80418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987422" y="4264457"/>
                <a:ext cx="7103661" cy="69468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What are the different types of style sheets?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503546" y="4216832"/>
                <a:ext cx="1177411" cy="804188"/>
              </a:xfrm>
              <a:prstGeom prst="ellipse">
                <a:avLst/>
              </a:prstGeom>
              <a:solidFill>
                <a:srgbClr val="88888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124" y="4442028"/>
              <a:ext cx="454256" cy="35379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IN THIS SESSION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56" y="632132"/>
            <a:ext cx="5120844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94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PAGE LAYOUT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4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Coding </a:t>
            </a:r>
            <a:r>
              <a:rPr lang="en-US" b="1" dirty="0">
                <a:solidFill>
                  <a:prstClr val="black"/>
                </a:solidFill>
              </a:rPr>
              <a:t>Your Page</a:t>
            </a:r>
          </a:p>
        </p:txBody>
      </p:sp>
      <p:sp>
        <p:nvSpPr>
          <p:cNvPr id="10" name="Freeform 9"/>
          <p:cNvSpPr/>
          <p:nvPr/>
        </p:nvSpPr>
        <p:spPr>
          <a:xfrm>
            <a:off x="2192287" y="1794240"/>
            <a:ext cx="3326984" cy="1512772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8704" tIns="298704" rIns="298704" bIns="0" numCol="1" spcCol="1270" anchor="t" anchorCtr="0">
            <a:noAutofit/>
          </a:bodyPr>
          <a:lstStyle/>
          <a:p>
            <a:pPr lvl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200" kern="1200"/>
          </a:p>
        </p:txBody>
      </p:sp>
      <p:sp>
        <p:nvSpPr>
          <p:cNvPr id="12" name="Freeform 11"/>
          <p:cNvSpPr/>
          <p:nvPr/>
        </p:nvSpPr>
        <p:spPr>
          <a:xfrm>
            <a:off x="4876121" y="2401862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8704" tIns="298704" rIns="298704" bIns="0" numCol="1" spcCol="1270" anchor="t" anchorCtr="0">
            <a:noAutofit/>
          </a:bodyPr>
          <a:lstStyle/>
          <a:p>
            <a:pPr lvl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200" kern="1200"/>
          </a:p>
        </p:txBody>
      </p:sp>
      <p:sp>
        <p:nvSpPr>
          <p:cNvPr id="14" name="Freeform 13"/>
          <p:cNvSpPr/>
          <p:nvPr/>
        </p:nvSpPr>
        <p:spPr>
          <a:xfrm>
            <a:off x="7559956" y="2401862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8704" tIns="298704" rIns="298704" bIns="0" numCol="1" spcCol="1270" anchor="t" anchorCtr="0">
            <a:noAutofit/>
          </a:bodyPr>
          <a:lstStyle/>
          <a:p>
            <a:pPr lvl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200" kern="1200"/>
          </a:p>
        </p:txBody>
      </p:sp>
      <p:sp>
        <p:nvSpPr>
          <p:cNvPr id="16" name="Freeform 15"/>
          <p:cNvSpPr/>
          <p:nvPr/>
        </p:nvSpPr>
        <p:spPr>
          <a:xfrm>
            <a:off x="4876121" y="5231979"/>
            <a:ext cx="2439756" cy="905149"/>
          </a:xfrm>
          <a:custGeom>
            <a:avLst/>
            <a:gdLst>
              <a:gd name="connsiteX0" fmla="*/ 0 w 2439756"/>
              <a:gd name="connsiteY0" fmla="*/ 0 h 905149"/>
              <a:gd name="connsiteX1" fmla="*/ 2439756 w 2439756"/>
              <a:gd name="connsiteY1" fmla="*/ 0 h 905149"/>
              <a:gd name="connsiteX2" fmla="*/ 2439756 w 2439756"/>
              <a:gd name="connsiteY2" fmla="*/ 905149 h 905149"/>
              <a:gd name="connsiteX3" fmla="*/ 0 w 2439756"/>
              <a:gd name="connsiteY3" fmla="*/ 905149 h 905149"/>
              <a:gd name="connsiteX4" fmla="*/ 0 w 2439756"/>
              <a:gd name="connsiteY4" fmla="*/ 0 h 90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9756" h="905149">
                <a:moveTo>
                  <a:pt x="0" y="0"/>
                </a:moveTo>
                <a:lnTo>
                  <a:pt x="2439756" y="0"/>
                </a:lnTo>
                <a:lnTo>
                  <a:pt x="2439756" y="905149"/>
                </a:lnTo>
                <a:lnTo>
                  <a:pt x="0" y="9051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8704" tIns="298704" rIns="298704" bIns="0" numCol="1" spcCol="1270" anchor="t" anchorCtr="0">
            <a:noAutofit/>
          </a:bodyPr>
          <a:lstStyle/>
          <a:p>
            <a:pPr lvl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200" kern="1200"/>
          </a:p>
        </p:txBody>
      </p:sp>
      <p:sp>
        <p:nvSpPr>
          <p:cNvPr id="29" name="TextBox 28"/>
          <p:cNvSpPr txBox="1"/>
          <p:nvPr/>
        </p:nvSpPr>
        <p:spPr>
          <a:xfrm>
            <a:off x="118270" y="1118252"/>
            <a:ext cx="58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the following elements to code the structure if your site: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65644" y="1562094"/>
            <a:ext cx="7378206" cy="1087443"/>
            <a:chOff x="565644" y="1958463"/>
            <a:chExt cx="5410613" cy="909622"/>
          </a:xfrm>
        </p:grpSpPr>
        <p:sp>
          <p:nvSpPr>
            <p:cNvPr id="21" name="Pentagon 20"/>
            <p:cNvSpPr/>
            <p:nvPr/>
          </p:nvSpPr>
          <p:spPr>
            <a:xfrm>
              <a:off x="965739" y="2046953"/>
              <a:ext cx="5010518" cy="598481"/>
            </a:xfrm>
            <a:prstGeom prst="homePlate">
              <a:avLst/>
            </a:prstGeom>
            <a:solidFill>
              <a:srgbClr val="22E0EA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65644" y="1958463"/>
              <a:ext cx="574138" cy="760712"/>
            </a:xfrm>
            <a:prstGeom prst="roundRect">
              <a:avLst/>
            </a:prstGeom>
            <a:solidFill>
              <a:srgbClr val="10A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78213" y="2129419"/>
              <a:ext cx="4683561" cy="73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 </a:t>
              </a:r>
              <a:r>
                <a:rPr lang="en-US" dirty="0"/>
                <a:t>XHTML&lt;div&gt; element to group your page elements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270494" y="2675917"/>
            <a:ext cx="7378206" cy="909425"/>
            <a:chOff x="565644" y="2805580"/>
            <a:chExt cx="5410613" cy="760712"/>
          </a:xfrm>
        </p:grpSpPr>
        <p:sp>
          <p:nvSpPr>
            <p:cNvPr id="23" name="Pentagon 22"/>
            <p:cNvSpPr/>
            <p:nvPr/>
          </p:nvSpPr>
          <p:spPr>
            <a:xfrm>
              <a:off x="965739" y="2894070"/>
              <a:ext cx="5010518" cy="598481"/>
            </a:xfrm>
            <a:prstGeom prst="homePlate">
              <a:avLst/>
            </a:prstGeom>
            <a:solidFill>
              <a:srgbClr val="22E0EA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65644" y="2805580"/>
              <a:ext cx="574138" cy="760712"/>
            </a:xfrm>
            <a:prstGeom prst="roundRect">
              <a:avLst/>
            </a:prstGeom>
            <a:solidFill>
              <a:srgbClr val="10A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23600" y="3045133"/>
              <a:ext cx="4624203" cy="30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CSS float property to position </a:t>
              </a:r>
              <a:r>
                <a:rPr lang="en-US" dirty="0" smtClean="0"/>
                <a:t>the &lt;div</a:t>
              </a:r>
              <a:r>
                <a:rPr lang="en-US" dirty="0"/>
                <a:t>&gt; elements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65644" y="3904034"/>
            <a:ext cx="7378206" cy="909425"/>
            <a:chOff x="565644" y="3652697"/>
            <a:chExt cx="5410613" cy="760712"/>
          </a:xfrm>
        </p:grpSpPr>
        <p:sp>
          <p:nvSpPr>
            <p:cNvPr id="17" name="Pentagon 16"/>
            <p:cNvSpPr/>
            <p:nvPr/>
          </p:nvSpPr>
          <p:spPr>
            <a:xfrm>
              <a:off x="965739" y="3741187"/>
              <a:ext cx="5010518" cy="598481"/>
            </a:xfrm>
            <a:prstGeom prst="homePlate">
              <a:avLst/>
            </a:prstGeom>
            <a:solidFill>
              <a:srgbClr val="22E0EA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65644" y="3652697"/>
              <a:ext cx="574138" cy="760712"/>
            </a:xfrm>
            <a:prstGeom prst="roundRect">
              <a:avLst/>
            </a:prstGeom>
            <a:solidFill>
              <a:srgbClr val="10A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79767" y="3862342"/>
              <a:ext cx="458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CSS width property to set the width of boxes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94294" y="5132157"/>
            <a:ext cx="7378206" cy="1054869"/>
            <a:chOff x="565644" y="4499813"/>
            <a:chExt cx="5410613" cy="882371"/>
          </a:xfrm>
        </p:grpSpPr>
        <p:sp>
          <p:nvSpPr>
            <p:cNvPr id="19" name="Pentagon 18"/>
            <p:cNvSpPr/>
            <p:nvPr/>
          </p:nvSpPr>
          <p:spPr>
            <a:xfrm>
              <a:off x="965739" y="4588303"/>
              <a:ext cx="5010518" cy="598481"/>
            </a:xfrm>
            <a:prstGeom prst="homePlate">
              <a:avLst/>
            </a:prstGeom>
            <a:solidFill>
              <a:srgbClr val="22E0EA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65644" y="4499813"/>
              <a:ext cx="574138" cy="760712"/>
            </a:xfrm>
            <a:prstGeom prst="roundRect">
              <a:avLst/>
            </a:prstGeom>
            <a:solidFill>
              <a:srgbClr val="10A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5561" y="4735854"/>
              <a:ext cx="4620334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CSS margin property to separate the blocks from each other</a:t>
              </a:r>
            </a:p>
          </p:txBody>
        </p:sp>
      </p:grpSp>
      <p:sp>
        <p:nvSpPr>
          <p:cNvPr id="40" name="Isosceles Triangle 39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53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NAVINGATION IN CSS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prstClr val="black"/>
                </a:solidFill>
              </a:rPr>
              <a:t>Navigation Elements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28205"/>
              </p:ext>
            </p:extLst>
          </p:nvPr>
        </p:nvGraphicFramePr>
        <p:xfrm>
          <a:off x="699453" y="1341438"/>
          <a:ext cx="10866120" cy="34936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281747"/>
                <a:gridCol w="2407920"/>
                <a:gridCol w="3581400"/>
                <a:gridCol w="3595053"/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Elements</a:t>
                      </a:r>
                    </a:p>
                    <a:p>
                      <a:endParaRPr lang="en-IN" sz="14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Property </a:t>
                      </a:r>
                      <a:endParaRPr lang="en-IN" sz="14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Coding 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Output Image </a:t>
                      </a:r>
                    </a:p>
                  </a:txBody>
                  <a:tcPr marL="216000" marT="180000" marB="180000"/>
                </a:tc>
              </a:tr>
              <a:tr h="2358456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Menus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/>
                        <a:t>Menus should be concise.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/>
                        <a:t>Menus should have clear labels.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/>
                        <a:t>Menus should focus on what visitors want to achieve.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Tx/>
                        <a:buNone/>
                      </a:pPr>
                      <a:r>
                        <a:rPr lang="en-IN" sz="1400" dirty="0" smtClean="0"/>
                        <a:t>&lt; </a:t>
                      </a:r>
                      <a:r>
                        <a:rPr lang="en-IN" sz="1400" dirty="0" err="1" smtClean="0"/>
                        <a:t>ul</a:t>
                      </a:r>
                      <a:r>
                        <a:rPr lang="en-IN" sz="1400" dirty="0" smtClean="0"/>
                        <a:t> id=”navigation” &gt;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Tx/>
                        <a:buNone/>
                      </a:pPr>
                      <a:r>
                        <a:rPr lang="en-IN" sz="1400" dirty="0" smtClean="0"/>
                        <a:t>&lt; li &gt; &lt; a </a:t>
                      </a:r>
                      <a:r>
                        <a:rPr lang="en-IN" sz="1400" dirty="0" err="1" smtClean="0"/>
                        <a:t>href</a:t>
                      </a:r>
                      <a:r>
                        <a:rPr lang="en-IN" sz="1400" dirty="0" smtClean="0"/>
                        <a:t>=”/” &gt; Home &lt; /a &gt; &lt; /li &gt;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Tx/>
                        <a:buNone/>
                      </a:pPr>
                      <a:r>
                        <a:rPr lang="en-IN" sz="1400" dirty="0" smtClean="0"/>
                        <a:t>&lt; li &gt; &lt; a </a:t>
                      </a:r>
                      <a:r>
                        <a:rPr lang="en-IN" sz="1400" dirty="0" err="1" smtClean="0"/>
                        <a:t>href</a:t>
                      </a:r>
                      <a:r>
                        <a:rPr lang="en-IN" sz="1400" dirty="0" smtClean="0"/>
                        <a:t>=”/products/” &gt; Products &lt; /a &gt; &lt; /li &gt;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Tx/>
                        <a:buNone/>
                      </a:pPr>
                      <a:r>
                        <a:rPr lang="en-IN" sz="1400" dirty="0" smtClean="0"/>
                        <a:t>&lt; li &gt; &lt; a </a:t>
                      </a:r>
                      <a:r>
                        <a:rPr lang="en-IN" sz="1400" dirty="0" err="1" smtClean="0"/>
                        <a:t>href</a:t>
                      </a:r>
                      <a:r>
                        <a:rPr lang="en-IN" sz="1400" dirty="0" smtClean="0"/>
                        <a:t>=”/services/” &gt; Services &lt; /a &gt; &lt; /li &gt;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Tx/>
                        <a:buNone/>
                      </a:pPr>
                      <a:r>
                        <a:rPr lang="en-IN" sz="1400" dirty="0" smtClean="0"/>
                        <a:t>&lt; li &gt; &lt; a </a:t>
                      </a:r>
                      <a:r>
                        <a:rPr lang="en-IN" sz="1400" dirty="0" err="1" smtClean="0"/>
                        <a:t>href</a:t>
                      </a:r>
                      <a:r>
                        <a:rPr lang="en-IN" sz="1400" dirty="0" smtClean="0"/>
                        <a:t>=”/about/” &gt; About &lt; /a &gt; &lt; /li &gt;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Tx/>
                        <a:buNone/>
                      </a:pPr>
                      <a:r>
                        <a:rPr lang="en-IN" sz="1400" dirty="0" smtClean="0"/>
                        <a:t>&lt; li &gt; &lt; a </a:t>
                      </a:r>
                      <a:r>
                        <a:rPr lang="en-IN" sz="1400" dirty="0" err="1" smtClean="0"/>
                        <a:t>href</a:t>
                      </a:r>
                      <a:r>
                        <a:rPr lang="en-IN" sz="1400" dirty="0" smtClean="0"/>
                        <a:t>=”/contact/” &gt; Contact &lt; /a &gt; &lt; /li &gt;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Tx/>
                        <a:buNone/>
                      </a:pPr>
                      <a:r>
                        <a:rPr lang="en-IN" sz="1400" dirty="0" smtClean="0"/>
                        <a:t>&lt; /</a:t>
                      </a:r>
                      <a:r>
                        <a:rPr lang="en-IN" sz="1400" dirty="0" err="1" smtClean="0"/>
                        <a:t>ul</a:t>
                      </a:r>
                      <a:r>
                        <a:rPr lang="en-IN" sz="1400" dirty="0" smtClean="0"/>
                        <a:t> &gt;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IN" sz="14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216000" marT="180000" marB="180000"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182" y="2371725"/>
            <a:ext cx="353480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80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NAVINGATION IN CSS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prstClr val="black"/>
                </a:solidFill>
              </a:rPr>
              <a:t>Navigation Elements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547714"/>
              </p:ext>
            </p:extLst>
          </p:nvPr>
        </p:nvGraphicFramePr>
        <p:xfrm>
          <a:off x="787800" y="1341438"/>
          <a:ext cx="10716056" cy="43166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238250"/>
                <a:gridCol w="1972106"/>
                <a:gridCol w="4325917"/>
                <a:gridCol w="3179783"/>
              </a:tblGrid>
              <a:tr h="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Elements</a:t>
                      </a:r>
                    </a:p>
                    <a:p>
                      <a:endParaRPr lang="en-IN" sz="16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Property </a:t>
                      </a:r>
                      <a:endParaRPr lang="en-IN" sz="16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Coding 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Output Image </a:t>
                      </a:r>
                    </a:p>
                  </a:txBody>
                  <a:tcPr marL="216000" marT="180000" marB="180000"/>
                </a:tc>
              </a:tr>
              <a:tr h="903573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Links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/>
                        <a:t>Two types of links Text links and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/>
                        <a:t>Images as links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2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2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US" sz="1200" dirty="0" smtClean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171450" indent="-171450"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 smtClean="0"/>
                        <a:t>Text Link : a {</a:t>
                      </a:r>
                      <a:r>
                        <a:rPr lang="en-US" sz="1400" dirty="0" err="1" smtClean="0"/>
                        <a:t>font-weight:bold</a:t>
                      </a:r>
                      <a:r>
                        <a:rPr lang="en-US" sz="1400" dirty="0" smtClean="0"/>
                        <a:t>; color:#ff0000; </a:t>
                      </a:r>
                      <a:r>
                        <a:rPr lang="en-US" sz="1400" dirty="0" err="1" smtClean="0"/>
                        <a:t>text-decoration:none</a:t>
                      </a:r>
                      <a:r>
                        <a:rPr lang="en-US" sz="1400" dirty="0" smtClean="0"/>
                        <a:t>;}</a:t>
                      </a:r>
                    </a:p>
                    <a:p>
                      <a:pPr marL="171450" indent="-171450"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 smtClean="0"/>
                        <a:t>a:hover {color:#FF9900; </a:t>
                      </a:r>
                      <a:r>
                        <a:rPr lang="en-US" sz="1400" dirty="0" err="1" smtClean="0"/>
                        <a:t>text-decoration:underline</a:t>
                      </a:r>
                      <a:r>
                        <a:rPr lang="en-US" sz="1400" dirty="0" smtClean="0"/>
                        <a:t>; background-color:#f9f0f0;}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IN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IN" sz="1400" dirty="0" smtClean="0"/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/>
                        <a:t>a:visited {color:#990000;}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/>
                        <a:t>Image as Link: alt = ” description of image or text on image ”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/>
                        <a:t>title= ” where the link will take the user ”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endParaRPr lang="en-IN" sz="1200" dirty="0" smtClean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 marL="216000" marT="180000" marB="180000"/>
                </a:tc>
              </a:tr>
            </a:tbl>
          </a:graphicData>
        </a:graphic>
      </p:graphicFrame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149" y="2651738"/>
            <a:ext cx="3331707" cy="180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54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NAVINGATION IN CSS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prstClr val="black"/>
                </a:solidFill>
              </a:rPr>
              <a:t>Navigation Elements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53872"/>
              </p:ext>
            </p:extLst>
          </p:nvPr>
        </p:nvGraphicFramePr>
        <p:xfrm>
          <a:off x="857250" y="1341438"/>
          <a:ext cx="10458450" cy="306696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485900"/>
                <a:gridCol w="1847850"/>
                <a:gridCol w="3597517"/>
                <a:gridCol w="3527183"/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Elements</a:t>
                      </a:r>
                    </a:p>
                    <a:p>
                      <a:endParaRPr lang="en-IN" sz="14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Property </a:t>
                      </a:r>
                      <a:endParaRPr lang="en-IN" sz="14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Coding 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Output Image </a:t>
                      </a:r>
                    </a:p>
                  </a:txBody>
                  <a:tcPr marL="216000" marT="180000" marB="180000"/>
                </a:tc>
              </a:tr>
              <a:tr h="5398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Search of relevant information ( search box)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This feature makes your site more usable.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400" dirty="0" smtClean="0"/>
                        <a:t>&lt; form method=”get” action=”http://www.google.com/search” &gt;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400" dirty="0" smtClean="0"/>
                        <a:t>&lt; input type=”text” name=”q” size=”31” </a:t>
                      </a:r>
                      <a:r>
                        <a:rPr lang="en-IN" sz="1400" dirty="0" err="1" smtClean="0"/>
                        <a:t>maxlength</a:t>
                      </a:r>
                      <a:r>
                        <a:rPr lang="en-IN" sz="1400" dirty="0" smtClean="0"/>
                        <a:t>=”255” value=”” / &gt;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400" dirty="0" smtClean="0"/>
                        <a:t>&lt; input type=”submit” value=”Search” / &gt;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400" dirty="0" smtClean="0"/>
                        <a:t>&lt; input type=”radio” name=”</a:t>
                      </a:r>
                      <a:r>
                        <a:rPr lang="en-IN" sz="1400" dirty="0" err="1" smtClean="0"/>
                        <a:t>sitesearch</a:t>
                      </a:r>
                      <a:r>
                        <a:rPr lang="en-IN" sz="1400" dirty="0" smtClean="0"/>
                        <a:t>” value=”wrox.com” / &gt;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400" dirty="0" smtClean="0"/>
                        <a:t>&lt; /form &gt;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1400" dirty="0"/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216000" marT="180000" marB="180000"/>
                </a:tc>
              </a:tr>
            </a:tbl>
          </a:graphicData>
        </a:graphic>
      </p:graphicFrame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36" y="3773367"/>
            <a:ext cx="3056531" cy="55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36" y="2283762"/>
            <a:ext cx="3037910" cy="132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01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33" y="1260704"/>
            <a:ext cx="5256353" cy="4578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27909" y="5540063"/>
            <a:ext cx="2856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th</a:t>
            </a:r>
            <a:r>
              <a:rPr lang="en-US" sz="1400" dirty="0"/>
              <a:t>, td {padding:10px 20px 8px 10px;}</a:t>
            </a:r>
          </a:p>
        </p:txBody>
      </p:sp>
      <p:sp>
        <p:nvSpPr>
          <p:cNvPr id="8" name="Rectangle 7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DESIGN CONSIDERATIONS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Tables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3744" y="1216174"/>
            <a:ext cx="588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Techniques that make your tables a lot easier for users to read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908849" y="1812259"/>
            <a:ext cx="4656993" cy="1081327"/>
            <a:chOff x="181601" y="2206522"/>
            <a:chExt cx="3050028" cy="708199"/>
          </a:xfrm>
        </p:grpSpPr>
        <p:sp>
          <p:nvSpPr>
            <p:cNvPr id="6" name="Freeform 5"/>
            <p:cNvSpPr/>
            <p:nvPr/>
          </p:nvSpPr>
          <p:spPr>
            <a:xfrm>
              <a:off x="653529" y="2265317"/>
              <a:ext cx="2578100" cy="605160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rgbClr val="CA5EE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lvl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800" kern="12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89833" y="2414009"/>
              <a:ext cx="1070116" cy="241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Padding</a:t>
              </a:r>
              <a:endParaRPr lang="en-US" sz="2400" dirty="0" smtClean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81601" y="2206522"/>
              <a:ext cx="708199" cy="708199"/>
            </a:xfrm>
            <a:prstGeom prst="ellipse">
              <a:avLst/>
            </a:prstGeom>
            <a:solidFill>
              <a:srgbClr val="E1A3E7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1</a:t>
              </a:r>
              <a:endParaRPr lang="en-US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89799" y="2986081"/>
            <a:ext cx="4656993" cy="1081327"/>
            <a:chOff x="181601" y="2980294"/>
            <a:chExt cx="3050028" cy="708199"/>
          </a:xfrm>
          <a:solidFill>
            <a:srgbClr val="00B050"/>
          </a:solidFill>
        </p:grpSpPr>
        <p:sp>
          <p:nvSpPr>
            <p:cNvPr id="10" name="Freeform 9"/>
            <p:cNvSpPr/>
            <p:nvPr/>
          </p:nvSpPr>
          <p:spPr>
            <a:xfrm>
              <a:off x="653529" y="3035451"/>
              <a:ext cx="2578100" cy="605160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lvl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800" kern="1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0177" y="3194042"/>
              <a:ext cx="1409700" cy="2418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Headings</a:t>
              </a:r>
              <a:endParaRPr lang="en-US" sz="24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81601" y="2980294"/>
              <a:ext cx="708199" cy="708199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2</a:t>
              </a:r>
              <a:endParaRPr lang="en-US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9799" y="4159901"/>
            <a:ext cx="4656995" cy="1081327"/>
            <a:chOff x="181601" y="3754066"/>
            <a:chExt cx="3050028" cy="708199"/>
          </a:xfrm>
        </p:grpSpPr>
        <p:sp>
          <p:nvSpPr>
            <p:cNvPr id="16" name="Freeform 15"/>
            <p:cNvSpPr/>
            <p:nvPr/>
          </p:nvSpPr>
          <p:spPr>
            <a:xfrm>
              <a:off x="653529" y="3805586"/>
              <a:ext cx="2578100" cy="605160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rgbClr val="22E0E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lvl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800" kern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177" y="3938248"/>
              <a:ext cx="1409700" cy="24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Shading </a:t>
              </a:r>
              <a:r>
                <a:rPr lang="en-US" dirty="0" smtClean="0"/>
                <a:t>columns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81601" y="3754066"/>
              <a:ext cx="708199" cy="708199"/>
            </a:xfrm>
            <a:prstGeom prst="ellipse">
              <a:avLst/>
            </a:prstGeom>
            <a:solidFill>
              <a:srgbClr val="52CDF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3</a:t>
              </a:r>
              <a:endParaRPr lang="en-US" sz="2400" dirty="0"/>
            </a:p>
          </p:txBody>
        </p:sp>
      </p:grpSp>
      <p:sp>
        <p:nvSpPr>
          <p:cNvPr id="27" name="Isosceles Triangle 26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888" y="1091430"/>
            <a:ext cx="7533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All the table </a:t>
            </a:r>
            <a:r>
              <a:rPr lang="en-US" sz="1400" dirty="0"/>
              <a:t>headings </a:t>
            </a:r>
            <a:r>
              <a:rPr lang="en-US" sz="1400" dirty="0" smtClean="0"/>
              <a:t>must </a:t>
            </a:r>
            <a:r>
              <a:rPr lang="en-US" sz="1400" dirty="0"/>
              <a:t>be in bold, which is the default style </a:t>
            </a:r>
            <a:r>
              <a:rPr lang="en-US" sz="1400" dirty="0" smtClean="0"/>
              <a:t>for </a:t>
            </a:r>
            <a:r>
              <a:rPr lang="en-US" sz="1400" dirty="0"/>
              <a:t>&lt; </a:t>
            </a:r>
            <a:r>
              <a:rPr lang="en-US" sz="1400" dirty="0" err="1"/>
              <a:t>th</a:t>
            </a:r>
            <a:r>
              <a:rPr lang="en-US" sz="1400" dirty="0"/>
              <a:t> &gt; element.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47395" y="2474836"/>
            <a:ext cx="3781279" cy="2359314"/>
            <a:chOff x="678426" y="2050026"/>
            <a:chExt cx="3781279" cy="1816121"/>
          </a:xfrm>
        </p:grpSpPr>
        <p:sp>
          <p:nvSpPr>
            <p:cNvPr id="2" name="Pentagon 1"/>
            <p:cNvSpPr/>
            <p:nvPr/>
          </p:nvSpPr>
          <p:spPr>
            <a:xfrm>
              <a:off x="678426" y="2050026"/>
              <a:ext cx="3781279" cy="181612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73311" y="2373310"/>
              <a:ext cx="2843829" cy="120827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 err="1" smtClean="0"/>
                <a:t>th</a:t>
              </a:r>
              <a:r>
                <a:rPr lang="en-US" sz="1600" dirty="0" smtClean="0"/>
                <a:t> </a:t>
              </a:r>
              <a:r>
                <a:rPr lang="en-US" sz="1600" dirty="0"/>
                <a:t>{</a:t>
              </a:r>
            </a:p>
            <a:p>
              <a:r>
                <a:rPr lang="en-US" sz="1600" dirty="0"/>
                <a:t>border-bottom:2px solid #000000;</a:t>
              </a:r>
            </a:p>
            <a:p>
              <a:r>
                <a:rPr lang="en-US" sz="1600" dirty="0" err="1"/>
                <a:t>text-transform:uppercase</a:t>
              </a:r>
              <a:r>
                <a:rPr lang="en-US" sz="1600" dirty="0"/>
                <a:t>;</a:t>
              </a:r>
            </a:p>
            <a:p>
              <a:r>
                <a:rPr lang="en-US" sz="1600" dirty="0"/>
                <a:t>background-color:#d6d6d6;</a:t>
              </a:r>
            </a:p>
            <a:p>
              <a:r>
                <a:rPr lang="en-US" sz="1600" dirty="0" err="1"/>
                <a:t>text-align:left</a:t>
              </a:r>
              <a:r>
                <a:rPr lang="en-US" sz="1600" dirty="0"/>
                <a:t>;}</a:t>
              </a: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012" y="1323007"/>
            <a:ext cx="6142731" cy="433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11193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297" y="1101998"/>
            <a:ext cx="5161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Shading </a:t>
            </a:r>
            <a:r>
              <a:rPr lang="en-US" sz="1400" dirty="0"/>
              <a:t>alternate rows will help users follow along the lines.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77" y="1373217"/>
            <a:ext cx="5742523" cy="404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16830" y="1977704"/>
            <a:ext cx="5545275" cy="3229533"/>
            <a:chOff x="516830" y="1977704"/>
            <a:chExt cx="5545275" cy="3229533"/>
          </a:xfrm>
          <a:solidFill>
            <a:srgbClr val="FFC000"/>
          </a:solidFill>
        </p:grpSpPr>
        <p:sp>
          <p:nvSpPr>
            <p:cNvPr id="2" name="Round Diagonal Corner Rectangle 1"/>
            <p:cNvSpPr/>
            <p:nvPr/>
          </p:nvSpPr>
          <p:spPr>
            <a:xfrm>
              <a:off x="516830" y="1977704"/>
              <a:ext cx="5545275" cy="3229533"/>
            </a:xfrm>
            <a:prstGeom prst="roundRect">
              <a:avLst>
                <a:gd name="adj" fmla="val 54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70459" y="2137530"/>
              <a:ext cx="5038016" cy="2962513"/>
            </a:xfrm>
            <a:prstGeom prst="round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1400" dirty="0"/>
                <a:t>If we put all of that together, </a:t>
              </a:r>
              <a:r>
                <a:rPr lang="en-US" sz="1400" dirty="0" smtClean="0"/>
                <a:t>the CSS for </a:t>
              </a:r>
              <a:r>
                <a:rPr lang="en-US" sz="1400" dirty="0"/>
                <a:t>table you have been looking </a:t>
              </a:r>
              <a:r>
                <a:rPr lang="en-US" sz="1400" dirty="0" smtClean="0"/>
                <a:t>at is as follows:</a:t>
              </a:r>
            </a:p>
            <a:p>
              <a:endParaRPr lang="en-US" sz="1400" dirty="0"/>
            </a:p>
            <a:p>
              <a:r>
                <a:rPr lang="en-US" sz="1400" dirty="0" err="1"/>
                <a:t>th</a:t>
              </a:r>
              <a:r>
                <a:rPr lang="en-US" sz="1400" dirty="0"/>
                <a:t>, td {</a:t>
              </a:r>
            </a:p>
            <a:p>
              <a:r>
                <a:rPr lang="en-US" sz="1400" dirty="0"/>
                <a:t>padding:8px 20px 8px 10px;</a:t>
              </a:r>
            </a:p>
            <a:p>
              <a:r>
                <a:rPr lang="en-US" sz="1400" dirty="0"/>
                <a:t>margin:0px;}</a:t>
              </a:r>
            </a:p>
            <a:p>
              <a:r>
                <a:rPr lang="en-US" sz="1400" dirty="0" err="1"/>
                <a:t>th</a:t>
              </a:r>
              <a:r>
                <a:rPr lang="en-US" sz="1400" dirty="0"/>
                <a:t> {</a:t>
              </a:r>
            </a:p>
            <a:p>
              <a:r>
                <a:rPr lang="en-US" sz="1400" dirty="0"/>
                <a:t>border-bottom:2px solid #000000;</a:t>
              </a:r>
            </a:p>
            <a:p>
              <a:r>
                <a:rPr lang="en-US" sz="1400" dirty="0" err="1"/>
                <a:t>text-transform:uppercase;background-color</a:t>
              </a:r>
              <a:r>
                <a:rPr lang="en-US" sz="1400" dirty="0"/>
                <a:t>:#d6d6d6;</a:t>
              </a:r>
            </a:p>
            <a:p>
              <a:r>
                <a:rPr lang="en-US" sz="1400" dirty="0" err="1"/>
                <a:t>text-align:left</a:t>
              </a:r>
              <a:r>
                <a:rPr lang="en-US" sz="1400" dirty="0"/>
                <a:t>;}</a:t>
              </a:r>
            </a:p>
            <a:p>
              <a:r>
                <a:rPr lang="en-US" sz="1400" dirty="0"/>
                <a:t>.even{background-color:#</a:t>
              </a:r>
              <a:r>
                <a:rPr lang="en-US" sz="1400" dirty="0" err="1"/>
                <a:t>efefef</a:t>
              </a:r>
              <a:r>
                <a:rPr lang="en-US" sz="1400" dirty="0"/>
                <a:t>;}</a:t>
              </a:r>
            </a:p>
            <a:p>
              <a:r>
                <a:rPr lang="en-US" sz="1400" dirty="0"/>
                <a:t>.number {</a:t>
              </a:r>
              <a:r>
                <a:rPr lang="en-US" sz="1400" dirty="0" err="1"/>
                <a:t>text-align:right</a:t>
              </a:r>
              <a:r>
                <a:rPr lang="en-US" sz="1400" dirty="0"/>
                <a:t>;}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9242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212453" y="1495346"/>
            <a:ext cx="4807975" cy="4010104"/>
          </a:xfrm>
          <a:prstGeom prst="roundRect">
            <a:avLst>
              <a:gd name="adj" fmla="val 41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 of the information needed for registration form:</a:t>
            </a:r>
          </a:p>
          <a:p>
            <a:r>
              <a:rPr lang="en-US" dirty="0"/>
              <a:t>Login information</a:t>
            </a:r>
          </a:p>
          <a:p>
            <a:r>
              <a:rPr lang="en-US" dirty="0"/>
              <a:t>User ’ s name</a:t>
            </a:r>
          </a:p>
          <a:p>
            <a:r>
              <a:rPr lang="en-US" dirty="0"/>
              <a:t>User ’ s address</a:t>
            </a:r>
          </a:p>
          <a:p>
            <a:r>
              <a:rPr lang="en-US" dirty="0"/>
              <a:t>User ’ s contact details</a:t>
            </a:r>
          </a:p>
          <a:p>
            <a:endParaRPr lang="en-US" dirty="0"/>
          </a:p>
          <a:p>
            <a:r>
              <a:rPr lang="en-US" dirty="0"/>
              <a:t>Once this is done, the required information is:</a:t>
            </a:r>
          </a:p>
          <a:p>
            <a:endParaRPr lang="en-US" dirty="0"/>
          </a:p>
          <a:p>
            <a:r>
              <a:rPr lang="en-US" b="1" dirty="0"/>
              <a:t>Login information: </a:t>
            </a:r>
            <a:r>
              <a:rPr lang="en-US" dirty="0"/>
              <a:t>Username and password</a:t>
            </a:r>
          </a:p>
          <a:p>
            <a:r>
              <a:rPr lang="en-US" b="1" dirty="0"/>
              <a:t>Name: </a:t>
            </a:r>
            <a:r>
              <a:rPr lang="en-US" dirty="0"/>
              <a:t>First name, last name</a:t>
            </a:r>
          </a:p>
          <a:p>
            <a:r>
              <a:rPr lang="en-US" b="1" dirty="0"/>
              <a:t>Land address: </a:t>
            </a:r>
            <a:r>
              <a:rPr lang="en-US" dirty="0"/>
              <a:t>Street address, city, zip code</a:t>
            </a:r>
          </a:p>
          <a:p>
            <a:r>
              <a:rPr lang="en-US" b="1" dirty="0"/>
              <a:t>Contact information: </a:t>
            </a:r>
            <a:r>
              <a:rPr lang="en-US" dirty="0"/>
              <a:t>E - mail address, area code, phone </a:t>
            </a:r>
            <a:r>
              <a:rPr lang="en-US" dirty="0" smtClean="0"/>
              <a:t>number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62" y="1764768"/>
            <a:ext cx="4076618" cy="376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DESIGN CONSIDERATIONS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         Forms</a:t>
            </a:r>
          </a:p>
        </p:txBody>
      </p:sp>
      <p:sp>
        <p:nvSpPr>
          <p:cNvPr id="9" name="Isosceles Triangle 8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Pentagon 3"/>
          <p:cNvSpPr/>
          <p:nvPr/>
        </p:nvSpPr>
        <p:spPr>
          <a:xfrm>
            <a:off x="6022327" y="3333372"/>
            <a:ext cx="1209368" cy="693174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16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888" y="1083016"/>
            <a:ext cx="522724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For example, here is a form for a user to enter login details ( ch10_eg17.html ):</a:t>
            </a:r>
          </a:p>
          <a:p>
            <a:r>
              <a:rPr lang="en-US" sz="1400" dirty="0"/>
              <a:t>&lt; form name=”</a:t>
            </a:r>
            <a:r>
              <a:rPr lang="en-US" sz="1400" dirty="0" err="1"/>
              <a:t>frmLogin</a:t>
            </a:r>
            <a:r>
              <a:rPr lang="en-US" sz="1400" dirty="0"/>
              <a:t>” action=”login.aspx” method=”post” &gt;</a:t>
            </a:r>
          </a:p>
          <a:p>
            <a:r>
              <a:rPr lang="en-US" sz="1400" dirty="0"/>
              <a:t>&lt; </a:t>
            </a:r>
            <a:r>
              <a:rPr lang="en-US" sz="1400" dirty="0" err="1"/>
              <a:t>fieldset</a:t>
            </a:r>
            <a:r>
              <a:rPr lang="en-US" sz="1400" dirty="0"/>
              <a:t> &gt;</a:t>
            </a:r>
          </a:p>
          <a:p>
            <a:r>
              <a:rPr lang="en-US" sz="1400" dirty="0"/>
              <a:t>&lt; legend &gt; Login &lt; /legend &gt;</a:t>
            </a:r>
          </a:p>
          <a:p>
            <a:r>
              <a:rPr lang="en-US" sz="1400" dirty="0"/>
              <a:t>User name: &lt; input type=”text” size=”12” name=”</a:t>
            </a:r>
            <a:r>
              <a:rPr lang="en-US" sz="1400" dirty="0" err="1"/>
              <a:t>txtUserName</a:t>
            </a:r>
            <a:r>
              <a:rPr lang="en-US" sz="1400" dirty="0"/>
              <a:t>” / &gt; &lt; </a:t>
            </a:r>
            <a:r>
              <a:rPr lang="en-US" sz="1400" dirty="0" err="1"/>
              <a:t>br</a:t>
            </a:r>
            <a:r>
              <a:rPr lang="en-US" sz="1400" dirty="0"/>
              <a:t> / &gt;</a:t>
            </a:r>
          </a:p>
          <a:p>
            <a:r>
              <a:rPr lang="en-US" sz="1400" dirty="0"/>
              <a:t>Password: &lt; input type=”password” size=”12” name=”</a:t>
            </a:r>
            <a:r>
              <a:rPr lang="en-US" sz="1400" dirty="0" err="1"/>
              <a:t>txtPassword</a:t>
            </a:r>
            <a:r>
              <a:rPr lang="en-US" sz="1400" dirty="0"/>
              <a:t>” / &gt; &lt; </a:t>
            </a:r>
            <a:r>
              <a:rPr lang="en-US" sz="1400" dirty="0" err="1"/>
              <a:t>br</a:t>
            </a:r>
            <a:r>
              <a:rPr lang="en-US" sz="1400" dirty="0"/>
              <a:t> / &gt;</a:t>
            </a:r>
          </a:p>
          <a:p>
            <a:r>
              <a:rPr lang="en-US" sz="1400" dirty="0"/>
              <a:t>Confirm password: &lt; input type=”password” size=”12”</a:t>
            </a:r>
          </a:p>
          <a:p>
            <a:r>
              <a:rPr lang="en-US" sz="1400" dirty="0"/>
              <a:t>name=”</a:t>
            </a:r>
            <a:r>
              <a:rPr lang="en-US" sz="1400" dirty="0" err="1"/>
              <a:t>txtPasswordConfirmed</a:t>
            </a:r>
            <a:r>
              <a:rPr lang="en-US" sz="1400" dirty="0"/>
              <a:t>” / &gt; &lt; </a:t>
            </a:r>
            <a:r>
              <a:rPr lang="en-US" sz="1400" dirty="0" err="1"/>
              <a:t>br</a:t>
            </a:r>
            <a:r>
              <a:rPr lang="en-US" sz="1400" dirty="0"/>
              <a:t> / &gt;</a:t>
            </a:r>
          </a:p>
          <a:p>
            <a:r>
              <a:rPr lang="en-US" sz="1400" dirty="0"/>
              <a:t>&lt; input type=”submit” value=”Log in” / &gt;</a:t>
            </a:r>
          </a:p>
          <a:p>
            <a:r>
              <a:rPr lang="en-US" sz="1400" dirty="0"/>
              <a:t>&lt; /</a:t>
            </a:r>
            <a:r>
              <a:rPr lang="en-US" sz="1400" dirty="0" err="1"/>
              <a:t>fieldset</a:t>
            </a:r>
            <a:r>
              <a:rPr lang="en-US" sz="1400" dirty="0"/>
              <a:t> &gt;</a:t>
            </a:r>
          </a:p>
          <a:p>
            <a:r>
              <a:rPr lang="en-US" sz="1400" dirty="0"/>
              <a:t>&lt; /form 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7520" y="1341438"/>
            <a:ext cx="5364480" cy="357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DESIGN CONSIDERATIONS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         Using &lt; </a:t>
            </a:r>
            <a:r>
              <a:rPr lang="en-US" b="1" dirty="0" err="1">
                <a:solidFill>
                  <a:prstClr val="black"/>
                </a:solidFill>
              </a:rPr>
              <a:t>fieldset</a:t>
            </a:r>
            <a:r>
              <a:rPr lang="en-US" b="1" dirty="0">
                <a:solidFill>
                  <a:prstClr val="black"/>
                </a:solidFill>
              </a:rPr>
              <a:t> &gt; </a:t>
            </a:r>
            <a:r>
              <a:rPr lang="en-US" b="1" dirty="0" smtClean="0">
                <a:solidFill>
                  <a:prstClr val="black"/>
                </a:solidFill>
              </a:rPr>
              <a:t>Elements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DISCUSSION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A </a:t>
            </a:r>
            <a:r>
              <a:rPr lang="en-US" b="1" dirty="0">
                <a:solidFill>
                  <a:prstClr val="black"/>
                </a:solidFill>
              </a:rPr>
              <a:t>Site Registration Form</a:t>
            </a:r>
          </a:p>
        </p:txBody>
      </p:sp>
      <p:sp>
        <p:nvSpPr>
          <p:cNvPr id="10" name="Isosceles Triangle 9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74567"/>
              </p:ext>
            </p:extLst>
          </p:nvPr>
        </p:nvGraphicFramePr>
        <p:xfrm>
          <a:off x="4382334" y="1443789"/>
          <a:ext cx="6462468" cy="4175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54156"/>
                <a:gridCol w="2154156"/>
                <a:gridCol w="2154156"/>
              </a:tblGrid>
              <a:tr h="522411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Information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Form Control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Required</a:t>
                      </a:r>
                    </a:p>
                  </a:txBody>
                  <a:tcPr marL="216000" marT="180000" marB="180000"/>
                </a:tc>
              </a:tr>
              <a:tr h="57587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First Name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Text Input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Yes</a:t>
                      </a:r>
                      <a:endParaRPr lang="en-IN" sz="1200" dirty="0"/>
                    </a:p>
                  </a:txBody>
                  <a:tcPr marL="216000" marT="180000" marB="180000"/>
                </a:tc>
              </a:tr>
              <a:tr h="508478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Last Name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IN" sz="1200" dirty="0" smtClean="0"/>
                        <a:t>Text Input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Yes</a:t>
                      </a:r>
                      <a:endParaRPr lang="en-IN" sz="1200" dirty="0"/>
                    </a:p>
                  </a:txBody>
                  <a:tcPr marL="216000" marT="180000" marB="180000"/>
                </a:tc>
              </a:tr>
              <a:tr h="57587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E-Mail address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IN" sz="1200" dirty="0" smtClean="0"/>
                        <a:t>Text Input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Yes</a:t>
                      </a:r>
                      <a:endParaRPr lang="en-IN" sz="1200" dirty="0"/>
                    </a:p>
                  </a:txBody>
                  <a:tcPr marL="216000" marT="180000" marB="180000"/>
                </a:tc>
              </a:tr>
              <a:tr h="4307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Password for accessing the site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IN" sz="1200" dirty="0" smtClean="0"/>
                        <a:t>Password text input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Yes</a:t>
                      </a:r>
                      <a:endParaRPr lang="en-IN" sz="1200" dirty="0"/>
                    </a:p>
                  </a:txBody>
                  <a:tcPr marL="216000" marT="180000" marB="180000"/>
                </a:tc>
              </a:tr>
              <a:tr h="5758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Conformation Of password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IN" sz="1200" dirty="0" smtClean="0"/>
                        <a:t>Password text input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Yes</a:t>
                      </a:r>
                      <a:endParaRPr lang="en-IN" sz="1200" dirty="0"/>
                    </a:p>
                  </a:txBody>
                  <a:tcPr marL="216000" marT="180000" marB="180000"/>
                </a:tc>
              </a:tr>
              <a:tr h="5758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Register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IN" sz="1200" dirty="0" smtClean="0"/>
                        <a:t>Submit button</a:t>
                      </a:r>
                    </a:p>
                  </a:txBody>
                  <a:tcPr marL="216000" marT="180000" marB="180000"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No</a:t>
                      </a:r>
                    </a:p>
                  </a:txBody>
                  <a:tcPr marL="216000" marT="180000" marB="180000"/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537156" y="2619833"/>
            <a:ext cx="3045048" cy="1663409"/>
          </a:xfrm>
          <a:prstGeom prst="roundRect">
            <a:avLst>
              <a:gd name="adj" fmla="val 63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0385" y="3016274"/>
            <a:ext cx="237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List the elements to create a site registration 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ASSUMPTIONS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rgbClr val="191919"/>
                </a:solidFill>
              </a:rPr>
              <a:t>You have an understanding of HTML.</a:t>
            </a:r>
          </a:p>
        </p:txBody>
      </p:sp>
      <p:sp>
        <p:nvSpPr>
          <p:cNvPr id="4" name="Isosceles Triangle 3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92" y="1246825"/>
            <a:ext cx="707569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6546" y="971831"/>
            <a:ext cx="693481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Open a text editor (SimpleText for Mac or Notepad for Windows).</a:t>
            </a:r>
            <a:b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</a:br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Enter the following text:</a:t>
            </a:r>
          </a:p>
          <a:p>
            <a:pPr lvl="1">
              <a:lnSpc>
                <a:spcPct val="150000"/>
              </a:lnSpc>
            </a:pPr>
            <a:r>
              <a:rPr lang="en-GB" sz="1600" dirty="0" smtClean="0"/>
              <a:t>&lt;</a:t>
            </a:r>
            <a:r>
              <a:rPr lang="en-GB" sz="1600" dirty="0"/>
              <a:t>html&gt;</a:t>
            </a:r>
            <a:endParaRPr lang="en-US" sz="1600" dirty="0"/>
          </a:p>
          <a:p>
            <a:pPr lvl="1"/>
            <a:r>
              <a:rPr lang="en-GB" sz="1600" dirty="0"/>
              <a:t>&lt;head&gt;</a:t>
            </a:r>
            <a:endParaRPr lang="en-US" sz="1600" dirty="0"/>
          </a:p>
          <a:p>
            <a:pPr lvl="1"/>
            <a:r>
              <a:rPr lang="en-GB" sz="1600" dirty="0"/>
              <a:t>&lt;style&gt;</a:t>
            </a:r>
            <a:endParaRPr lang="en-US" sz="1600" dirty="0"/>
          </a:p>
          <a:p>
            <a:pPr lvl="1"/>
            <a:r>
              <a:rPr lang="en-GB" sz="1600" dirty="0"/>
              <a:t>body {background-</a:t>
            </a:r>
            <a:r>
              <a:rPr lang="en-GB" sz="1600" dirty="0" err="1"/>
              <a:t>color</a:t>
            </a:r>
            <a:r>
              <a:rPr lang="en-GB" sz="1600" dirty="0"/>
              <a:t>: #F0F8FF;}</a:t>
            </a:r>
            <a:br>
              <a:rPr lang="en-GB" sz="1600" dirty="0"/>
            </a:br>
            <a:r>
              <a:rPr lang="en-GB" sz="1600" dirty="0"/>
              <a:t>h1 {</a:t>
            </a:r>
            <a:r>
              <a:rPr lang="en-GB" sz="1600" dirty="0" err="1"/>
              <a:t>color</a:t>
            </a:r>
            <a:r>
              <a:rPr lang="en-GB" sz="1600" dirty="0"/>
              <a:t>: blue; text-align: </a:t>
            </a:r>
            <a:r>
              <a:rPr lang="en-GB" sz="1600" dirty="0" err="1"/>
              <a:t>center</a:t>
            </a:r>
            <a:r>
              <a:rPr lang="en-GB" sz="1600" dirty="0"/>
              <a:t>; font-size: 40px; font-weight: bold; </a:t>
            </a:r>
            <a:br>
              <a:rPr lang="en-GB" sz="1600" dirty="0"/>
            </a:br>
            <a:r>
              <a:rPr lang="en-GB" sz="1600" dirty="0"/>
              <a:t>font-family: Arial;}</a:t>
            </a:r>
            <a:br>
              <a:rPr lang="en-GB" sz="1600" dirty="0"/>
            </a:br>
            <a:r>
              <a:rPr lang="en-GB" sz="1600" dirty="0"/>
              <a:t>p {text-align: left; font-family: "Times New Roman"; font-size: 20px}</a:t>
            </a:r>
            <a:br>
              <a:rPr lang="en-GB" sz="1600" dirty="0"/>
            </a:br>
            <a:r>
              <a:rPr lang="en-GB" sz="1600" dirty="0"/>
              <a:t>&lt;/style&gt;</a:t>
            </a:r>
            <a:br>
              <a:rPr lang="en-GB" sz="1600" dirty="0"/>
            </a:br>
            <a:r>
              <a:rPr lang="en-GB" sz="1600" dirty="0"/>
              <a:t>&lt;/head&gt;</a:t>
            </a:r>
            <a:br>
              <a:rPr lang="en-GB" sz="1600" dirty="0"/>
            </a:br>
            <a:r>
              <a:rPr lang="en-GB" sz="1600" dirty="0"/>
              <a:t>&lt;body&gt;</a:t>
            </a:r>
            <a:br>
              <a:rPr lang="en-GB" sz="1600" dirty="0"/>
            </a:br>
            <a:r>
              <a:rPr lang="en-GB" sz="1600" dirty="0"/>
              <a:t>&lt;h1&gt;My First CSS&lt;/h1&gt;</a:t>
            </a:r>
            <a:br>
              <a:rPr lang="en-GB" sz="1600" dirty="0"/>
            </a:br>
            <a:r>
              <a:rPr lang="en-GB" sz="1600" dirty="0"/>
              <a:t>&lt;p&gt;Hello everyone! This is my first CSS and there is more to come...&lt;/p&gt;</a:t>
            </a:r>
            <a:br>
              <a:rPr lang="en-GB" sz="1600" dirty="0"/>
            </a:br>
            <a:r>
              <a:rPr lang="en-GB" sz="1600" dirty="0"/>
              <a:t>&lt;/body&gt;</a:t>
            </a:r>
            <a:br>
              <a:rPr lang="en-GB" sz="1600" dirty="0"/>
            </a:br>
            <a:r>
              <a:rPr lang="en-GB" sz="1600" dirty="0"/>
              <a:t>&lt;/html&gt;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2.     Save </a:t>
            </a:r>
            <a:r>
              <a:rPr lang="en-US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the document as: </a:t>
            </a:r>
            <a:r>
              <a:rPr 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myfirstcss.html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3.      Preview </a:t>
            </a:r>
            <a:r>
              <a:rPr lang="en-IN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your new CSS using any browser</a:t>
            </a:r>
            <a:r>
              <a:rPr lang="en-IN" sz="16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.</a:t>
            </a:r>
            <a:endParaRPr lang="en-US" sz="16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CREATING A STYLE SHEET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Steps </a:t>
            </a:r>
            <a:r>
              <a:rPr lang="en-US" b="1" dirty="0">
                <a:solidFill>
                  <a:prstClr val="black"/>
                </a:solidFill>
              </a:rPr>
              <a:t>to create a CSS:</a:t>
            </a:r>
          </a:p>
        </p:txBody>
      </p:sp>
      <p:sp>
        <p:nvSpPr>
          <p:cNvPr id="11" name="Isosceles Triangle 10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73" y="1341438"/>
            <a:ext cx="5362979" cy="37487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52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99" y="1434900"/>
            <a:ext cx="6904506" cy="3881890"/>
          </a:xfrm>
          <a:prstGeom prst="rect">
            <a:avLst/>
          </a:prstGeom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CREATING A STYLE SHEET</a:t>
            </a:r>
          </a:p>
        </p:txBody>
      </p:sp>
    </p:spTree>
    <p:extLst>
      <p:ext uri="{BB962C8B-B14F-4D97-AF65-F5344CB8AC3E}">
        <p14:creationId xmlns:p14="http://schemas.microsoft.com/office/powerpoint/2010/main" val="18122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11" y="975360"/>
            <a:ext cx="7357406" cy="509132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Rectangle 4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TYPES OF STYLE SHEETS</a:t>
            </a:r>
          </a:p>
        </p:txBody>
      </p:sp>
      <p:pic>
        <p:nvPicPr>
          <p:cNvPr id="23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890" y="755433"/>
            <a:ext cx="1811007" cy="511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1183950" y="1472901"/>
            <a:ext cx="3274815" cy="801004"/>
            <a:chOff x="3871068" y="1199964"/>
            <a:chExt cx="3274815" cy="801004"/>
          </a:xfrm>
        </p:grpSpPr>
        <p:grpSp>
          <p:nvGrpSpPr>
            <p:cNvPr id="25" name="Group 24"/>
            <p:cNvGrpSpPr/>
            <p:nvPr/>
          </p:nvGrpSpPr>
          <p:grpSpPr>
            <a:xfrm>
              <a:off x="3871068" y="1199964"/>
              <a:ext cx="3274815" cy="801004"/>
              <a:chOff x="3871068" y="1199964"/>
              <a:chExt cx="3274815" cy="801004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138013" y="1293879"/>
                <a:ext cx="3007870" cy="625627"/>
              </a:xfrm>
              <a:prstGeom prst="roundRect">
                <a:avLst/>
              </a:prstGeom>
              <a:solidFill>
                <a:srgbClr val="FF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871068" y="1199964"/>
                <a:ext cx="801004" cy="801004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792154" y="1419768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Inline CSS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09534" y="2958204"/>
            <a:ext cx="3274815" cy="801004"/>
            <a:chOff x="3824176" y="3163271"/>
            <a:chExt cx="3274815" cy="801004"/>
          </a:xfrm>
        </p:grpSpPr>
        <p:grpSp>
          <p:nvGrpSpPr>
            <p:cNvPr id="30" name="Group 29"/>
            <p:cNvGrpSpPr/>
            <p:nvPr/>
          </p:nvGrpSpPr>
          <p:grpSpPr>
            <a:xfrm>
              <a:off x="3824176" y="3163271"/>
              <a:ext cx="3274815" cy="801004"/>
              <a:chOff x="3824176" y="3163271"/>
              <a:chExt cx="3274815" cy="80100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091121" y="3257186"/>
                <a:ext cx="3007870" cy="62562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824176" y="3163271"/>
                <a:ext cx="801004" cy="801004"/>
              </a:xfrm>
              <a:prstGeom prst="ellipse">
                <a:avLst/>
              </a:prstGeom>
              <a:solidFill>
                <a:schemeClr val="accent5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2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4792154" y="3388999"/>
              <a:ext cx="1204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Internal CSS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183950" y="4443508"/>
            <a:ext cx="3633899" cy="801004"/>
            <a:chOff x="3824176" y="5144058"/>
            <a:chExt cx="3633899" cy="801004"/>
          </a:xfrm>
        </p:grpSpPr>
        <p:sp>
          <p:nvSpPr>
            <p:cNvPr id="35" name="Rounded Rectangle 34"/>
            <p:cNvSpPr/>
            <p:nvPr/>
          </p:nvSpPr>
          <p:spPr>
            <a:xfrm>
              <a:off x="4091120" y="5237973"/>
              <a:ext cx="3366955" cy="6256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824176" y="5144058"/>
              <a:ext cx="801004" cy="801004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3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92154" y="5387022"/>
              <a:ext cx="1235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External 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190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352630" y="3851987"/>
            <a:ext cx="2978612" cy="107721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endParaRPr lang="en-IN" sz="1400" dirty="0"/>
          </a:p>
        </p:txBody>
      </p:sp>
      <p:sp>
        <p:nvSpPr>
          <p:cNvPr id="11" name="Rectangle 10"/>
          <p:cNvSpPr/>
          <p:nvPr/>
        </p:nvSpPr>
        <p:spPr>
          <a:xfrm>
            <a:off x="4348620" y="3851987"/>
            <a:ext cx="2978612" cy="107721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endParaRPr lang="en-IN" sz="1400" dirty="0"/>
          </a:p>
        </p:txBody>
      </p:sp>
      <p:sp>
        <p:nvSpPr>
          <p:cNvPr id="10" name="Rectangle 9"/>
          <p:cNvSpPr/>
          <p:nvPr/>
        </p:nvSpPr>
        <p:spPr>
          <a:xfrm>
            <a:off x="1341433" y="3851987"/>
            <a:ext cx="2978612" cy="107721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endParaRPr lang="en-IN" sz="1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265822"/>
              </p:ext>
            </p:extLst>
          </p:nvPr>
        </p:nvGraphicFramePr>
        <p:xfrm>
          <a:off x="1339267" y="1363724"/>
          <a:ext cx="9009039" cy="23234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03013"/>
                <a:gridCol w="3003013"/>
                <a:gridCol w="3003013"/>
              </a:tblGrid>
              <a:tr h="6454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Inline CSS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Internal CSS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External CSS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67808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Used to apply a unique style to selective</a:t>
                      </a:r>
                      <a:r>
                        <a:rPr lang="en-IN" sz="1400" baseline="0" dirty="0" smtClean="0">
                          <a:solidFill>
                            <a:schemeClr val="tx1"/>
                          </a:solidFill>
                        </a:rPr>
                        <a:t> elements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Used to apply a unique style on </a:t>
                      </a:r>
                      <a:r>
                        <a:rPr lang="en-IN" sz="1400" baseline="0" dirty="0" smtClean="0">
                          <a:solidFill>
                            <a:schemeClr val="tx1"/>
                          </a:solidFill>
                        </a:rPr>
                        <a:t>a specific page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Used to apply a selected style on</a:t>
                      </a:r>
                      <a:r>
                        <a:rPr lang="en-IN" sz="1400" baseline="0" dirty="0" smtClean="0">
                          <a:solidFill>
                            <a:schemeClr val="tx1"/>
                          </a:solidFill>
                        </a:rPr>
                        <a:t> all the pages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Pentagon 3"/>
          <p:cNvSpPr/>
          <p:nvPr/>
        </p:nvSpPr>
        <p:spPr>
          <a:xfrm>
            <a:off x="1725258" y="3991492"/>
            <a:ext cx="2152905" cy="817245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</a:rPr>
              <a:t>Cascading </a:t>
            </a:r>
          </a:p>
          <a:p>
            <a:pPr algn="ctr"/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</a:rPr>
              <a:t>Order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8220" y="4043032"/>
            <a:ext cx="1630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</a:rPr>
              <a:t>Inline style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</a:rPr>
              <a:t>Internal style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</a:rPr>
              <a:t>External style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7430836" y="3856237"/>
            <a:ext cx="2822199" cy="1087754"/>
          </a:xfrm>
          <a:prstGeom prst="flowChartAlternateProcess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external style sheet will override the internal style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sheet if its link is placed below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the internal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style sheet in HTML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&lt;head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&gt;.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POINTS TO REMEMBER</a:t>
            </a:r>
          </a:p>
        </p:txBody>
      </p:sp>
    </p:spTree>
    <p:extLst>
      <p:ext uri="{BB962C8B-B14F-4D97-AF65-F5344CB8AC3E}">
        <p14:creationId xmlns:p14="http://schemas.microsoft.com/office/powerpoint/2010/main" val="132278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4" grpId="0"/>
      <p:bldP spid="6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9878" y="0"/>
            <a:ext cx="12192000" cy="6063175"/>
          </a:xfrm>
          <a:prstGeom prst="rect">
            <a:avLst/>
          </a:prstGeom>
          <a:solidFill>
            <a:schemeClr val="accent4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875" y="2505670"/>
            <a:ext cx="5295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USING INLINE CSS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028" y="3429000"/>
            <a:ext cx="3872915" cy="29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9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567" y="1364342"/>
            <a:ext cx="11600866" cy="4688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POINTS TO REMEMBER</a:t>
            </a:r>
          </a:p>
        </p:txBody>
      </p:sp>
      <p:sp>
        <p:nvSpPr>
          <p:cNvPr id="9" name="Isosceles Triangle 8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Inline </a:t>
            </a:r>
            <a:r>
              <a:rPr lang="en-US" b="1" dirty="0">
                <a:solidFill>
                  <a:prstClr val="black"/>
                </a:solidFill>
              </a:rPr>
              <a:t>style is used to apply a unique style on an element.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18757" y="1272794"/>
            <a:ext cx="2143125" cy="2227978"/>
            <a:chOff x="18077813" y="815709"/>
            <a:chExt cx="2143125" cy="2227978"/>
          </a:xfrm>
        </p:grpSpPr>
        <p:pic>
          <p:nvPicPr>
            <p:cNvPr id="3076" name="Picture 4" descr="http://thumb7.shutterstock.com/display_pic_with_logo/260449/260449,1297901769,1/stock-photo-colorful-sticky-notes-isolated-on-white-background-71334310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20638650">
              <a:off x="18077813" y="815709"/>
              <a:ext cx="2143125" cy="2227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20985139">
              <a:off x="18393178" y="1424046"/>
              <a:ext cx="14093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 smtClean="0"/>
                <a:t>Use it </a:t>
              </a:r>
              <a:br>
                <a:rPr lang="en-IN" sz="2400" dirty="0" smtClean="0"/>
              </a:br>
              <a:r>
                <a:rPr lang="en-IN" sz="2400" dirty="0" smtClean="0"/>
                <a:t>sparingly!</a:t>
              </a:r>
              <a:endParaRPr lang="en-US" sz="2400" dirty="0"/>
            </a:p>
          </p:txBody>
        </p:sp>
      </p:grpSp>
      <p:sp>
        <p:nvSpPr>
          <p:cNvPr id="11" name="Isosceles Triangle 10"/>
          <p:cNvSpPr/>
          <p:nvPr/>
        </p:nvSpPr>
        <p:spPr>
          <a:xfrm flipV="1">
            <a:off x="718305" y="468400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7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3493" y="1701904"/>
            <a:ext cx="4484713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174625"/>
            <a:r>
              <a:rPr lang="en-US" dirty="0" smtClean="0"/>
              <a:t>Add </a:t>
            </a:r>
            <a:r>
              <a:rPr lang="en-US" dirty="0"/>
              <a:t>the style attribute to the relevant </a:t>
            </a:r>
            <a:r>
              <a:rPr lang="en-US" dirty="0" smtClean="0"/>
              <a:t>tag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37978" y="3820539"/>
            <a:ext cx="9411735" cy="1914485"/>
          </a:xfrm>
          <a:prstGeom prst="rect">
            <a:avLst/>
          </a:prstGeom>
          <a:solidFill>
            <a:srgbClr val="FFC000"/>
          </a:solidFill>
          <a:ln w="5715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1692488" y="4088917"/>
            <a:ext cx="6870023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&lt;h1 style="</a:t>
            </a:r>
            <a:r>
              <a:rPr lang="en-GB" dirty="0" smtClean="0"/>
              <a:t>color:blue;margin-left:20px;"&gt;Tips to Prevent Heat Stroke&lt;/</a:t>
            </a:r>
            <a:r>
              <a:rPr lang="en-GB" dirty="0"/>
              <a:t>h1&gt;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19256" y="4739048"/>
            <a:ext cx="8195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&lt;h1 style=" </a:t>
            </a:r>
            <a:r>
              <a:rPr lang="en-GB" dirty="0" smtClean="0"/>
              <a:t>background:grey;color:blue;margin-left:20px;"&gt;Tips </a:t>
            </a:r>
            <a:r>
              <a:rPr lang="en-GB" dirty="0"/>
              <a:t>to Prevent Heat Stroke </a:t>
            </a:r>
            <a:r>
              <a:rPr lang="en-GB" dirty="0" smtClean="0"/>
              <a:t>&lt;/</a:t>
            </a:r>
            <a:r>
              <a:rPr lang="en-GB" dirty="0"/>
              <a:t>h1&gt;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265858" y="2920930"/>
            <a:ext cx="2194601" cy="1310662"/>
            <a:chOff x="8293995" y="1872448"/>
            <a:chExt cx="2194601" cy="1310662"/>
          </a:xfrm>
          <a:solidFill>
            <a:srgbClr val="FFC000"/>
          </a:solidFill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8293995" y="1911085"/>
              <a:ext cx="1584101" cy="1272025"/>
            </a:xfrm>
            <a:prstGeom prst="straightConnector1">
              <a:avLst/>
            </a:prstGeom>
            <a:grpFill/>
            <a:ln w="28575">
              <a:solidFill>
                <a:srgbClr val="33A1C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573585" y="1872448"/>
              <a:ext cx="1915011" cy="307777"/>
            </a:xfrm>
            <a:prstGeom prst="rect">
              <a:avLst/>
            </a:prstGeom>
            <a:grp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400" dirty="0" smtClean="0"/>
                <a:t>This is the heading text.</a:t>
              </a:r>
              <a:endParaRPr lang="en-US" sz="140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HOW TO USE AN INLINE STYLE?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 To </a:t>
            </a:r>
            <a:r>
              <a:rPr lang="en-US" b="1" dirty="0">
                <a:solidFill>
                  <a:prstClr val="black"/>
                </a:solidFill>
              </a:rPr>
              <a:t>use an inline style:</a:t>
            </a:r>
          </a:p>
        </p:txBody>
      </p:sp>
      <p:sp>
        <p:nvSpPr>
          <p:cNvPr id="20" name="Isosceles Triangle 19"/>
          <p:cNvSpPr/>
          <p:nvPr/>
        </p:nvSpPr>
        <p:spPr>
          <a:xfrm flipV="1">
            <a:off x="718305" y="468400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220372" y="1482704"/>
            <a:ext cx="795828" cy="777838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" y="1732131"/>
            <a:ext cx="458176" cy="3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9878" y="0"/>
            <a:ext cx="12192000" cy="6063175"/>
          </a:xfrm>
          <a:prstGeom prst="rect">
            <a:avLst/>
          </a:prstGeom>
          <a:solidFill>
            <a:schemeClr val="accent4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525" y="2673596"/>
            <a:ext cx="6263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USING INTERNAL CSS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028" y="3429000"/>
            <a:ext cx="3872915" cy="29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WHAT IS AN INTERNAL CSS?</a:t>
            </a:r>
          </a:p>
        </p:txBody>
      </p:sp>
      <p:sp>
        <p:nvSpPr>
          <p:cNvPr id="10" name="Pentagon 9"/>
          <p:cNvSpPr/>
          <p:nvPr/>
        </p:nvSpPr>
        <p:spPr>
          <a:xfrm>
            <a:off x="1204001" y="2077230"/>
            <a:ext cx="4006394" cy="2248844"/>
          </a:xfrm>
          <a:prstGeom prst="homePlat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1233029" y="2847303"/>
            <a:ext cx="3592553" cy="75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internal style sheet is used to apply a unique style to a single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169" y="1341438"/>
            <a:ext cx="6239350" cy="41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53729" y="2590895"/>
            <a:ext cx="9144000" cy="3046988"/>
          </a:xfrm>
          <a:prstGeom prst="rect">
            <a:avLst/>
          </a:prstGeom>
          <a:solidFill>
            <a:srgbClr val="22E0EA">
              <a:alpha val="30196"/>
            </a:srgbClr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&lt;head&gt;</a:t>
            </a:r>
            <a:br>
              <a:rPr lang="en-GB" sz="1600" dirty="0"/>
            </a:br>
            <a:r>
              <a:rPr lang="en-GB" sz="1600" dirty="0"/>
              <a:t>&lt;style&gt;</a:t>
            </a:r>
            <a:br>
              <a:rPr lang="en-GB" sz="1600" dirty="0"/>
            </a:br>
            <a:r>
              <a:rPr lang="en-GB" sz="1600" dirty="0"/>
              <a:t>body {</a:t>
            </a:r>
            <a:br>
              <a:rPr lang="en-GB" sz="1600" dirty="0"/>
            </a:br>
            <a:r>
              <a:rPr lang="en-GB" sz="1600" dirty="0"/>
              <a:t>    background-</a:t>
            </a:r>
            <a:r>
              <a:rPr lang="en-GB" sz="1600" dirty="0" err="1"/>
              <a:t>color</a:t>
            </a:r>
            <a:r>
              <a:rPr lang="en-GB" sz="1600" dirty="0"/>
              <a:t>: </a:t>
            </a:r>
            <a:r>
              <a:rPr lang="en-GB" sz="1600" dirty="0" smtClean="0"/>
              <a:t>white;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/>
              <a:t>}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h1 {</a:t>
            </a:r>
            <a:br>
              <a:rPr lang="en-GB" sz="1600" dirty="0"/>
            </a:br>
            <a:r>
              <a:rPr lang="en-GB" sz="1600" dirty="0"/>
              <a:t>    </a:t>
            </a:r>
            <a:r>
              <a:rPr lang="en-GB" sz="1600" dirty="0" err="1"/>
              <a:t>color</a:t>
            </a:r>
            <a:r>
              <a:rPr lang="en-GB" sz="1600" dirty="0"/>
              <a:t>: </a:t>
            </a:r>
            <a:r>
              <a:rPr lang="en-GB" sz="1600" dirty="0" smtClean="0"/>
              <a:t>blue;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    </a:t>
            </a:r>
            <a:r>
              <a:rPr lang="en-GB" sz="1600" dirty="0" smtClean="0"/>
              <a:t>align-text:</a:t>
            </a:r>
            <a:r>
              <a:rPr lang="en-GB" sz="1600" dirty="0"/>
              <a:t> </a:t>
            </a:r>
            <a:r>
              <a:rPr lang="en-GB" sz="1600" dirty="0" err="1" smtClean="0"/>
              <a:t>center</a:t>
            </a:r>
            <a:r>
              <a:rPr lang="en-GB" sz="1600" dirty="0" smtClean="0"/>
              <a:t>;</a:t>
            </a:r>
            <a:br>
              <a:rPr lang="en-GB" sz="1600" dirty="0" smtClean="0"/>
            </a:br>
            <a:r>
              <a:rPr lang="en-GB" sz="1600" dirty="0" smtClean="0"/>
              <a:t>     font-weight</a:t>
            </a:r>
            <a:r>
              <a:rPr lang="en-GB" sz="1600" dirty="0"/>
              <a:t>: bold</a:t>
            </a:r>
            <a:br>
              <a:rPr lang="en-GB" sz="1600" dirty="0"/>
            </a:br>
            <a:r>
              <a:rPr lang="en-GB" sz="1600" dirty="0"/>
              <a:t>} </a:t>
            </a:r>
            <a:br>
              <a:rPr lang="en-GB" sz="1600" dirty="0"/>
            </a:br>
            <a:r>
              <a:rPr lang="en-GB" sz="1600" dirty="0"/>
              <a:t>&lt;/style&gt;</a:t>
            </a:r>
            <a:br>
              <a:rPr lang="en-GB" sz="1600" dirty="0"/>
            </a:br>
            <a:r>
              <a:rPr lang="en-GB" sz="1600" dirty="0"/>
              <a:t>&lt;/head&gt;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HOW TO USE AN INTERNAL CSS?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   To </a:t>
            </a:r>
            <a:r>
              <a:rPr lang="en-US" b="1" dirty="0">
                <a:solidFill>
                  <a:prstClr val="black"/>
                </a:solidFill>
              </a:rPr>
              <a:t>use an internal style sheet:</a:t>
            </a:r>
          </a:p>
        </p:txBody>
      </p:sp>
      <p:sp>
        <p:nvSpPr>
          <p:cNvPr id="12" name="Isosceles Triangle 11"/>
          <p:cNvSpPr/>
          <p:nvPr/>
        </p:nvSpPr>
        <p:spPr>
          <a:xfrm flipV="1">
            <a:off x="718305" y="468400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 flipV="1">
            <a:off x="794661" y="320919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961623" y="1701904"/>
            <a:ext cx="7968944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261938"/>
            <a:r>
              <a:rPr lang="en-US" dirty="0"/>
              <a:t>Define it within the &lt;style&gt; element, inside the head section of HTML page </a:t>
            </a:r>
          </a:p>
        </p:txBody>
      </p:sp>
      <p:sp>
        <p:nvSpPr>
          <p:cNvPr id="17" name="Oval 16"/>
          <p:cNvSpPr/>
          <p:nvPr/>
        </p:nvSpPr>
        <p:spPr>
          <a:xfrm>
            <a:off x="220372" y="1482704"/>
            <a:ext cx="795828" cy="777838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" y="1732131"/>
            <a:ext cx="458176" cy="3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9148" y="1401577"/>
            <a:ext cx="5351505" cy="46753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REQUIREMENTS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rgbClr val="191919"/>
                </a:solidFill>
              </a:rPr>
              <a:t>Personal Computer (Obviously!)</a:t>
            </a:r>
          </a:p>
        </p:txBody>
      </p:sp>
      <p:sp>
        <p:nvSpPr>
          <p:cNvPr id="5" name="Isosceles Triangle 4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37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9878" y="0"/>
            <a:ext cx="12192000" cy="6063175"/>
          </a:xfrm>
          <a:prstGeom prst="rect">
            <a:avLst/>
          </a:prstGeom>
          <a:solidFill>
            <a:schemeClr val="accent4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525" y="2671598"/>
            <a:ext cx="6341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USING EXTERNAL CSS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028" y="3429000"/>
            <a:ext cx="3872915" cy="29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7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WHAT IS AN EXTERNAL CSS?</a:t>
            </a:r>
          </a:p>
        </p:txBody>
      </p:sp>
      <p:sp>
        <p:nvSpPr>
          <p:cNvPr id="6" name="Rectangle 5"/>
          <p:cNvSpPr/>
          <p:nvPr/>
        </p:nvSpPr>
        <p:spPr>
          <a:xfrm>
            <a:off x="-14748" y="490351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b="1" dirty="0" smtClean="0">
                <a:solidFill>
                  <a:prstClr val="black"/>
                </a:solidFill>
              </a:rPr>
              <a:t>         An </a:t>
            </a:r>
            <a:r>
              <a:rPr lang="en-US" sz="1600" b="1" dirty="0">
                <a:solidFill>
                  <a:prstClr val="black"/>
                </a:solidFill>
              </a:rPr>
              <a:t>external style sheet maintains CSS and HTML separately.</a:t>
            </a:r>
          </a:p>
        </p:txBody>
      </p:sp>
      <p:sp>
        <p:nvSpPr>
          <p:cNvPr id="8" name="Isosceles Triangle 7"/>
          <p:cNvSpPr/>
          <p:nvPr/>
        </p:nvSpPr>
        <p:spPr>
          <a:xfrm flipV="1">
            <a:off x="718305" y="468400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55" y="1373867"/>
            <a:ext cx="5939691" cy="4110266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80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57" y="366719"/>
            <a:ext cx="5718395" cy="5718395"/>
          </a:xfrm>
          <a:prstGeom prst="rect">
            <a:avLst/>
          </a:prstGeom>
        </p:spPr>
      </p:pic>
      <p:sp>
        <p:nvSpPr>
          <p:cNvPr id="2" name="Pentagon 1"/>
          <p:cNvSpPr/>
          <p:nvPr/>
        </p:nvSpPr>
        <p:spPr>
          <a:xfrm>
            <a:off x="1362803" y="2183313"/>
            <a:ext cx="4547963" cy="2106717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08747" y="2904736"/>
            <a:ext cx="34128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Why is it important  to maintain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both CSS and HTML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separately?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WHAT IS AN EXTERNAL CSS?</a:t>
            </a:r>
          </a:p>
        </p:txBody>
      </p:sp>
      <p:sp>
        <p:nvSpPr>
          <p:cNvPr id="6" name="Isosceles Triangle 5"/>
          <p:cNvSpPr/>
          <p:nvPr/>
        </p:nvSpPr>
        <p:spPr>
          <a:xfrm flipV="1">
            <a:off x="794661" y="320919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9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282948" y="1157924"/>
            <a:ext cx="5361268" cy="4618182"/>
            <a:chOff x="6320735" y="1269084"/>
            <a:chExt cx="5398577" cy="443702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0735" y="1269084"/>
              <a:ext cx="5085350" cy="4437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369388" y="2026929"/>
              <a:ext cx="5349924" cy="100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&lt;head&gt;</a:t>
              </a:r>
              <a:br>
                <a:rPr lang="en-IN" sz="1400" dirty="0"/>
              </a:br>
              <a:r>
                <a:rPr lang="en-IN" sz="1400" dirty="0"/>
                <a:t>&lt;title&gt;&lt;title&gt;</a:t>
              </a:r>
              <a:br>
                <a:rPr lang="en-IN" sz="1400" dirty="0"/>
              </a:br>
              <a:r>
                <a:rPr lang="en-IN" sz="1400" dirty="0"/>
                <a:t>&lt;link </a:t>
              </a:r>
              <a:r>
                <a:rPr lang="en-IN" sz="1400" dirty="0" err="1"/>
                <a:t>rel</a:t>
              </a:r>
              <a:r>
                <a:rPr lang="en-IN" sz="1400" dirty="0"/>
                <a:t>=”</a:t>
              </a:r>
              <a:r>
                <a:rPr lang="en-IN" sz="1400" dirty="0" err="1" smtClean="0"/>
                <a:t>stylesheet</a:t>
              </a:r>
              <a:r>
                <a:rPr lang="en-IN" sz="1400" dirty="0" smtClean="0"/>
                <a:t>” type</a:t>
              </a:r>
              <a:r>
                <a:rPr lang="en-IN" sz="1400" dirty="0"/>
                <a:t>=”text/</a:t>
              </a:r>
              <a:r>
                <a:rPr lang="en-IN" sz="1400" dirty="0" err="1"/>
                <a:t>css”href</a:t>
              </a:r>
              <a:r>
                <a:rPr lang="en-IN" sz="1400" dirty="0" smtClean="0"/>
                <a:t>=”</a:t>
              </a:r>
              <a:r>
                <a:rPr lang="en-IN" sz="1400" dirty="0" smtClean="0">
                  <a:solidFill>
                    <a:srgbClr val="FF0000"/>
                  </a:solidFill>
                </a:rPr>
                <a:t>&lt;name of your style sheet&gt;</a:t>
              </a:r>
              <a:r>
                <a:rPr lang="en-IN" sz="1400" dirty="0" smtClean="0"/>
                <a:t>”.css </a:t>
              </a:r>
              <a:r>
                <a:rPr lang="en-IN" sz="1400" dirty="0"/>
                <a:t>/&gt;</a:t>
              </a:r>
              <a:br>
                <a:rPr lang="en-IN" sz="1400" dirty="0"/>
              </a:br>
              <a:r>
                <a:rPr lang="en-IN" sz="1400" dirty="0"/>
                <a:t>&lt;/head&gt;</a:t>
              </a:r>
              <a:br>
                <a:rPr lang="en-IN" sz="1400" dirty="0"/>
              </a:br>
              <a:r>
                <a:rPr lang="en-IN" sz="1400" dirty="0"/>
                <a:t>&lt;body&gt;</a:t>
              </a:r>
              <a:endParaRPr 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471545" y="2722028"/>
            <a:ext cx="1417889" cy="2536413"/>
            <a:chOff x="9471546" y="3043162"/>
            <a:chExt cx="1417889" cy="2536413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9921922" y="3043162"/>
              <a:ext cx="0" cy="207474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471546" y="5117910"/>
              <a:ext cx="1417889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IN" sz="2400" i="1" dirty="0" err="1" smtClean="0"/>
                <a:t>myfirstcss</a:t>
              </a:r>
              <a:endParaRPr lang="en-US" sz="2400" i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-14748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HOW TO USE AN EXTERNAL CSS?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82389" y="2391009"/>
            <a:ext cx="5553262" cy="804188"/>
            <a:chOff x="1692508" y="1310050"/>
            <a:chExt cx="5553262" cy="804188"/>
          </a:xfrm>
        </p:grpSpPr>
        <p:grpSp>
          <p:nvGrpSpPr>
            <p:cNvPr id="19" name="Group 18"/>
            <p:cNvGrpSpPr/>
            <p:nvPr/>
          </p:nvGrpSpPr>
          <p:grpSpPr>
            <a:xfrm>
              <a:off x="1692508" y="1310050"/>
              <a:ext cx="5553262" cy="804188"/>
              <a:chOff x="1692508" y="1310050"/>
              <a:chExt cx="5553262" cy="804188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1908684" y="1381125"/>
                <a:ext cx="5337086" cy="694683"/>
              </a:xfrm>
              <a:prstGeom prst="roundRect">
                <a:avLst/>
              </a:prstGeom>
              <a:solidFill>
                <a:srgbClr val="FFC000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36575" lvl="2"/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You can reference the external style sheet in your HTML using the &lt;link&gt; element. 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92508" y="1310050"/>
                <a:ext cx="804188" cy="804188"/>
              </a:xfrm>
              <a:prstGeom prst="ellipse">
                <a:avLst/>
              </a:prstGeom>
              <a:solidFill>
                <a:srgbClr val="FEC413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125" y="1540622"/>
              <a:ext cx="454256" cy="35379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15348" y="3694285"/>
            <a:ext cx="5438770" cy="804188"/>
            <a:chOff x="2526430" y="2199058"/>
            <a:chExt cx="5438770" cy="804188"/>
          </a:xfrm>
        </p:grpSpPr>
        <p:grpSp>
          <p:nvGrpSpPr>
            <p:cNvPr id="30" name="Group 29"/>
            <p:cNvGrpSpPr/>
            <p:nvPr/>
          </p:nvGrpSpPr>
          <p:grpSpPr>
            <a:xfrm>
              <a:off x="2526430" y="2199058"/>
              <a:ext cx="5438770" cy="804188"/>
              <a:chOff x="2526430" y="2199058"/>
              <a:chExt cx="5438770" cy="804188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3113304" y="2291219"/>
                <a:ext cx="4851896" cy="694683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4625" lvl="2"/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To use an external CSS, simply place the &lt;link&gt; element inside the head section.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526430" y="2199058"/>
                <a:ext cx="804188" cy="804188"/>
              </a:xfrm>
              <a:prstGeom prst="ellipse">
                <a:avLst/>
              </a:prstGeom>
              <a:solidFill>
                <a:srgbClr val="92D050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882" y="2424254"/>
              <a:ext cx="454256" cy="35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6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5" y="0"/>
            <a:ext cx="1218630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5664200" cy="6096000"/>
          </a:xfrm>
          <a:prstGeom prst="rect">
            <a:avLst/>
          </a:prstGeom>
          <a:solidFill>
            <a:srgbClr val="0070C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025778" y="1353755"/>
            <a:ext cx="3748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>
                <a:solidFill>
                  <a:schemeClr val="bg1"/>
                </a:solidFill>
              </a:rPr>
              <a:t>Thank you!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0169" y="3769801"/>
            <a:ext cx="405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What is next</a:t>
            </a:r>
            <a:r>
              <a:rPr lang="en-US" b="1" dirty="0" smtClean="0">
                <a:solidFill>
                  <a:srgbClr val="FFC000"/>
                </a:solidFill>
              </a:rPr>
              <a:t>?</a:t>
            </a:r>
          </a:p>
          <a:p>
            <a:pPr algn="ctr"/>
            <a:r>
              <a:rPr lang="en-US" b="1" dirty="0" smtClean="0">
                <a:solidFill>
                  <a:srgbClr val="FFC000"/>
                </a:solidFill>
              </a:rPr>
              <a:t> Discuss </a:t>
            </a:r>
            <a:r>
              <a:rPr lang="en-US" b="1" dirty="0">
                <a:solidFill>
                  <a:srgbClr val="FFC000"/>
                </a:solidFill>
              </a:rPr>
              <a:t>current </a:t>
            </a:r>
            <a:r>
              <a:rPr lang="en-US" b="1" dirty="0" smtClean="0">
                <a:solidFill>
                  <a:srgbClr val="FFC000"/>
                </a:solidFill>
              </a:rPr>
              <a:t>challenges</a:t>
            </a:r>
          </a:p>
          <a:p>
            <a:pPr algn="ctr"/>
            <a:r>
              <a:rPr lang="en-US" b="1" dirty="0" smtClean="0">
                <a:solidFill>
                  <a:srgbClr val="FFC000"/>
                </a:solidFill>
              </a:rPr>
              <a:t>Let </a:t>
            </a:r>
            <a:r>
              <a:rPr lang="en-US" b="1" dirty="0">
                <a:solidFill>
                  <a:srgbClr val="FFC000"/>
                </a:solidFill>
              </a:rPr>
              <a:t>us show you what we can do</a:t>
            </a:r>
            <a:endParaRPr lang="en-US" dirty="0">
              <a:solidFill>
                <a:srgbClr val="FFC000"/>
              </a:solidFill>
            </a:endParaRPr>
          </a:p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317" y="2554084"/>
            <a:ext cx="475931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Contact us today to discuss your requirements. 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609-606-9020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1092" y="2369418"/>
            <a:ext cx="4602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1092" y="3630951"/>
            <a:ext cx="4602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92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D8">
            <a:alpha val="1568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582" y="1759111"/>
            <a:ext cx="7666441" cy="4194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975" y="1447633"/>
            <a:ext cx="8396495" cy="36014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 smtClean="0">
                <a:solidFill>
                  <a:schemeClr val="bg1"/>
                </a:solidFill>
                <a:cs typeface="Segoe UI Light" panose="020B0502040204020203" pitchFamily="34" charset="0"/>
              </a:rPr>
              <a:t>REQUIREMENTS</a:t>
            </a:r>
            <a:endParaRPr lang="en-US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rgbClr val="191919"/>
                </a:solidFill>
              </a:rPr>
              <a:t>Web browser (Mozilla Firefox, Microsoft Internet Explorer, Chrome, or Opera</a:t>
            </a:r>
            <a:r>
              <a:rPr lang="en-US" b="1" dirty="0" smtClean="0">
                <a:solidFill>
                  <a:srgbClr val="191919"/>
                </a:solidFill>
              </a:rPr>
              <a:t>) </a:t>
            </a:r>
            <a:endParaRPr lang="en-US" b="1" dirty="0">
              <a:solidFill>
                <a:srgbClr val="191919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0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3D8">
            <a:alpha val="1568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873" y="2181726"/>
            <a:ext cx="5376253" cy="308108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0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chemeClr val="bg1"/>
                </a:solidFill>
                <a:cs typeface="Segoe UI Light" panose="020B0502040204020203" pitchFamily="34" charset="0"/>
              </a:rPr>
              <a:t>REQUIREMENTS</a:t>
            </a:r>
            <a:endParaRPr lang="en-US" b="1" dirty="0" smtClean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16467"/>
            <a:ext cx="12192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rgbClr val="191919"/>
                </a:solidFill>
              </a:rPr>
              <a:t>Word processor (Windows "Notepad" or "WordPad" programs  or the MAC "Simple Text" program</a:t>
            </a:r>
            <a:r>
              <a:rPr lang="en-US" b="1" dirty="0" smtClean="0">
                <a:solidFill>
                  <a:srgbClr val="191919"/>
                </a:solidFill>
              </a:rPr>
              <a:t>)</a:t>
            </a:r>
            <a:endParaRPr lang="en-US" b="1" dirty="0">
              <a:solidFill>
                <a:srgbClr val="191919"/>
              </a:solidFill>
            </a:endParaRPr>
          </a:p>
        </p:txBody>
      </p:sp>
      <p:sp>
        <p:nvSpPr>
          <p:cNvPr id="8" name="Isosceles Triangle 7"/>
          <p:cNvSpPr/>
          <p:nvPr/>
        </p:nvSpPr>
        <p:spPr>
          <a:xfrm flipV="1">
            <a:off x="728133" y="448732"/>
            <a:ext cx="166962" cy="143933"/>
          </a:xfrm>
          <a:prstGeom prst="triangl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4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21768</TotalTime>
  <Words>2570</Words>
  <Application>Microsoft Office PowerPoint</Application>
  <PresentationFormat>Widescreen</PresentationFormat>
  <Paragraphs>649</Paragraphs>
  <Slides>74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Segoe UI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Gnosis LMS</dc:title>
  <dc:creator>Sana</dc:creator>
  <cp:lastModifiedBy>Serashree</cp:lastModifiedBy>
  <cp:revision>1333</cp:revision>
  <dcterms:created xsi:type="dcterms:W3CDTF">2014-05-13T17:27:55Z</dcterms:created>
  <dcterms:modified xsi:type="dcterms:W3CDTF">2015-10-29T11:06:57Z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26526917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D6.2.4</vt:lpwstr>
  </property>
</Properties>
</file>